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8288000" cy="10287000"/>
  <p:notesSz cx="6858000" cy="9144000"/>
  <p:embeddedFontLst>
    <p:embeddedFont>
      <p:font typeface="Acherus Grotesque" panose="020B0604020202020204" charset="0"/>
      <p:regular r:id="rId14"/>
    </p:embeddedFont>
    <p:embeddedFont>
      <p:font typeface="Acherus Grotesque Bold" panose="020B0604020202020204" charset="0"/>
      <p:regular r:id="rId15"/>
    </p:embeddedFont>
    <p:embeddedFont>
      <p:font typeface="Open Sans" panose="020B0606030504020204" pitchFamily="34" charset="0"/>
      <p:regular r:id="rId1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2E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854" autoAdjust="0"/>
    <p:restoredTop sz="94622" autoAdjust="0"/>
  </p:normalViewPr>
  <p:slideViewPr>
    <p:cSldViewPr>
      <p:cViewPr varScale="1">
        <p:scale>
          <a:sx n="54" d="100"/>
          <a:sy n="54" d="100"/>
        </p:scale>
        <p:origin x="974"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grpSp>
        <p:nvGrpSpPr>
          <p:cNvPr id="105" name="Group 2">
            <a:extLst>
              <a:ext uri="{FF2B5EF4-FFF2-40B4-BE49-F238E27FC236}">
                <a16:creationId xmlns:a16="http://schemas.microsoft.com/office/drawing/2014/main" id="{245B668A-1C2C-4353-FB99-70AB4575EFC2}"/>
              </a:ext>
            </a:extLst>
          </p:cNvPr>
          <p:cNvGrpSpPr/>
          <p:nvPr userDrawn="1"/>
        </p:nvGrpSpPr>
        <p:grpSpPr>
          <a:xfrm>
            <a:off x="-8685061" y="6493247"/>
            <a:ext cx="29319277" cy="3874940"/>
            <a:chOff x="0" y="0"/>
            <a:chExt cx="39092369" cy="5166586"/>
          </a:xfrm>
        </p:grpSpPr>
        <p:sp>
          <p:nvSpPr>
            <p:cNvPr id="106" name="Freeform 3">
              <a:extLst>
                <a:ext uri="{FF2B5EF4-FFF2-40B4-BE49-F238E27FC236}">
                  <a16:creationId xmlns:a16="http://schemas.microsoft.com/office/drawing/2014/main" id="{9DAD2596-3982-9993-1A71-AE9DCDDCD0C0}"/>
                </a:ext>
              </a:extLst>
            </p:cNvPr>
            <p:cNvSpPr/>
            <p:nvPr/>
          </p:nvSpPr>
          <p:spPr>
            <a:xfrm>
              <a:off x="0" y="0"/>
              <a:ext cx="25588743" cy="5009321"/>
            </a:xfrm>
            <a:custGeom>
              <a:avLst/>
              <a:gdLst/>
              <a:ahLst/>
              <a:cxnLst/>
              <a:rect l="l" t="t" r="r" b="b"/>
              <a:pathLst>
                <a:path w="25588743" h="5009321">
                  <a:moveTo>
                    <a:pt x="0" y="0"/>
                  </a:moveTo>
                  <a:lnTo>
                    <a:pt x="25588743" y="0"/>
                  </a:lnTo>
                  <a:lnTo>
                    <a:pt x="25588743" y="5009321"/>
                  </a:lnTo>
                  <a:lnTo>
                    <a:pt x="0" y="5009321"/>
                  </a:lnTo>
                  <a:lnTo>
                    <a:pt x="0" y="0"/>
                  </a:lnTo>
                  <a:close/>
                </a:path>
              </a:pathLst>
            </a:custGeom>
            <a:blipFill>
              <a:blip r:embed="rId2">
                <a:extLst>
                  <a:ext uri="{96DAC541-7B7A-43D3-8B79-37D633B846F1}">
                    <asvg:svgBlip xmlns:asvg="http://schemas.microsoft.com/office/drawing/2016/SVG/main" r:embed="rId3"/>
                  </a:ext>
                </a:extLst>
              </a:blip>
              <a:stretch>
                <a:fillRect l="-1559" r="-25765"/>
              </a:stretch>
            </a:blipFill>
          </p:spPr>
          <p:txBody>
            <a:bodyPr/>
            <a:lstStyle/>
            <a:p>
              <a:endParaRPr lang="fr-FR"/>
            </a:p>
          </p:txBody>
        </p:sp>
        <p:grpSp>
          <p:nvGrpSpPr>
            <p:cNvPr id="107" name="Group 4">
              <a:extLst>
                <a:ext uri="{FF2B5EF4-FFF2-40B4-BE49-F238E27FC236}">
                  <a16:creationId xmlns:a16="http://schemas.microsoft.com/office/drawing/2014/main" id="{2EDB5E60-8DBE-A4C9-ED93-4B1FEFA8F92C}"/>
                </a:ext>
              </a:extLst>
            </p:cNvPr>
            <p:cNvGrpSpPr/>
            <p:nvPr/>
          </p:nvGrpSpPr>
          <p:grpSpPr>
            <a:xfrm rot="-208629">
              <a:off x="25610767" y="3494670"/>
              <a:ext cx="6826295" cy="933464"/>
              <a:chOff x="0" y="0"/>
              <a:chExt cx="1584494" cy="216672"/>
            </a:xfrm>
          </p:grpSpPr>
          <p:sp>
            <p:nvSpPr>
              <p:cNvPr id="145" name="Freeform 5">
                <a:extLst>
                  <a:ext uri="{FF2B5EF4-FFF2-40B4-BE49-F238E27FC236}">
                    <a16:creationId xmlns:a16="http://schemas.microsoft.com/office/drawing/2014/main" id="{D086F501-1FB3-45D8-77A3-EAFC8AD6D0A9}"/>
                  </a:ext>
                </a:extLst>
              </p:cNvPr>
              <p:cNvSpPr/>
              <p:nvPr/>
            </p:nvSpPr>
            <p:spPr>
              <a:xfrm>
                <a:off x="0" y="0"/>
                <a:ext cx="1584494" cy="216672"/>
              </a:xfrm>
              <a:custGeom>
                <a:avLst/>
                <a:gdLst/>
                <a:ahLst/>
                <a:cxnLst/>
                <a:rect l="l" t="t" r="r" b="b"/>
                <a:pathLst>
                  <a:path w="1584494" h="216672">
                    <a:moveTo>
                      <a:pt x="792247" y="0"/>
                    </a:moveTo>
                    <a:cubicBezTo>
                      <a:pt x="354701" y="0"/>
                      <a:pt x="0" y="48504"/>
                      <a:pt x="0" y="108336"/>
                    </a:cubicBezTo>
                    <a:cubicBezTo>
                      <a:pt x="0" y="168168"/>
                      <a:pt x="354701" y="216672"/>
                      <a:pt x="792247" y="216672"/>
                    </a:cubicBezTo>
                    <a:cubicBezTo>
                      <a:pt x="1229793" y="216672"/>
                      <a:pt x="1584494" y="168168"/>
                      <a:pt x="1584494" y="108336"/>
                    </a:cubicBezTo>
                    <a:cubicBezTo>
                      <a:pt x="1584494" y="48504"/>
                      <a:pt x="1229793" y="0"/>
                      <a:pt x="792247" y="0"/>
                    </a:cubicBezTo>
                    <a:close/>
                  </a:path>
                </a:pathLst>
              </a:custGeom>
              <a:solidFill>
                <a:srgbClr val="FD5A51"/>
              </a:solidFill>
            </p:spPr>
            <p:txBody>
              <a:bodyPr/>
              <a:lstStyle/>
              <a:p>
                <a:endParaRPr lang="fr-FR"/>
              </a:p>
            </p:txBody>
          </p:sp>
          <p:sp>
            <p:nvSpPr>
              <p:cNvPr id="146" name="TextBox 6">
                <a:extLst>
                  <a:ext uri="{FF2B5EF4-FFF2-40B4-BE49-F238E27FC236}">
                    <a16:creationId xmlns:a16="http://schemas.microsoft.com/office/drawing/2014/main" id="{6A0C25AD-FC36-845B-C65D-07E8D05F1870}"/>
                  </a:ext>
                </a:extLst>
              </p:cNvPr>
              <p:cNvSpPr txBox="1"/>
              <p:nvPr/>
            </p:nvSpPr>
            <p:spPr>
              <a:xfrm>
                <a:off x="148546" y="20313"/>
                <a:ext cx="1287401" cy="176046"/>
              </a:xfrm>
              <a:prstGeom prst="rect">
                <a:avLst/>
              </a:prstGeom>
            </p:spPr>
            <p:txBody>
              <a:bodyPr lIns="11875" tIns="11875" rIns="11875" bIns="11875" rtlCol="0" anchor="ctr"/>
              <a:lstStyle/>
              <a:p>
                <a:pPr algn="ctr">
                  <a:lnSpc>
                    <a:spcPts val="1125"/>
                  </a:lnSpc>
                </a:pPr>
                <a:endParaRPr/>
              </a:p>
            </p:txBody>
          </p:sp>
        </p:grpSp>
        <p:grpSp>
          <p:nvGrpSpPr>
            <p:cNvPr id="108" name="Group 7">
              <a:extLst>
                <a:ext uri="{FF2B5EF4-FFF2-40B4-BE49-F238E27FC236}">
                  <a16:creationId xmlns:a16="http://schemas.microsoft.com/office/drawing/2014/main" id="{5892DE92-7B65-0D09-791F-93C6F47DC3DF}"/>
                </a:ext>
              </a:extLst>
            </p:cNvPr>
            <p:cNvGrpSpPr/>
            <p:nvPr/>
          </p:nvGrpSpPr>
          <p:grpSpPr>
            <a:xfrm rot="-231934">
              <a:off x="26090576" y="3555759"/>
              <a:ext cx="4749653" cy="672769"/>
              <a:chOff x="0" y="0"/>
              <a:chExt cx="1102471" cy="156161"/>
            </a:xfrm>
          </p:grpSpPr>
          <p:sp>
            <p:nvSpPr>
              <p:cNvPr id="143" name="Freeform 8">
                <a:extLst>
                  <a:ext uri="{FF2B5EF4-FFF2-40B4-BE49-F238E27FC236}">
                    <a16:creationId xmlns:a16="http://schemas.microsoft.com/office/drawing/2014/main" id="{43BCC31B-5BD4-ADB7-8569-5C6866904106}"/>
                  </a:ext>
                </a:extLst>
              </p:cNvPr>
              <p:cNvSpPr/>
              <p:nvPr/>
            </p:nvSpPr>
            <p:spPr>
              <a:xfrm>
                <a:off x="0" y="0"/>
                <a:ext cx="1102471" cy="156161"/>
              </a:xfrm>
              <a:custGeom>
                <a:avLst/>
                <a:gdLst/>
                <a:ahLst/>
                <a:cxnLst/>
                <a:rect l="l" t="t" r="r" b="b"/>
                <a:pathLst>
                  <a:path w="1102471" h="156161">
                    <a:moveTo>
                      <a:pt x="551236" y="0"/>
                    </a:moveTo>
                    <a:cubicBezTo>
                      <a:pt x="246797" y="0"/>
                      <a:pt x="0" y="34958"/>
                      <a:pt x="0" y="78080"/>
                    </a:cubicBezTo>
                    <a:cubicBezTo>
                      <a:pt x="0" y="121203"/>
                      <a:pt x="246797" y="156161"/>
                      <a:pt x="551236" y="156161"/>
                    </a:cubicBezTo>
                    <a:cubicBezTo>
                      <a:pt x="855675" y="156161"/>
                      <a:pt x="1102471" y="121203"/>
                      <a:pt x="1102471" y="78080"/>
                    </a:cubicBezTo>
                    <a:cubicBezTo>
                      <a:pt x="1102471" y="34958"/>
                      <a:pt x="855675" y="0"/>
                      <a:pt x="551236" y="0"/>
                    </a:cubicBezTo>
                    <a:close/>
                  </a:path>
                </a:pathLst>
              </a:custGeom>
              <a:solidFill>
                <a:srgbClr val="FD5A51"/>
              </a:solidFill>
              <a:ln cap="sq">
                <a:noFill/>
                <a:prstDash val="solid"/>
                <a:miter/>
              </a:ln>
            </p:spPr>
            <p:txBody>
              <a:bodyPr/>
              <a:lstStyle/>
              <a:p>
                <a:endParaRPr lang="fr-FR"/>
              </a:p>
            </p:txBody>
          </p:sp>
          <p:sp>
            <p:nvSpPr>
              <p:cNvPr id="144" name="TextBox 9">
                <a:extLst>
                  <a:ext uri="{FF2B5EF4-FFF2-40B4-BE49-F238E27FC236}">
                    <a16:creationId xmlns:a16="http://schemas.microsoft.com/office/drawing/2014/main" id="{AF8A7E1D-D19C-26B3-8F50-4F1D6827ED2C}"/>
                  </a:ext>
                </a:extLst>
              </p:cNvPr>
              <p:cNvSpPr txBox="1"/>
              <p:nvPr/>
            </p:nvSpPr>
            <p:spPr>
              <a:xfrm>
                <a:off x="103357" y="14640"/>
                <a:ext cx="895758" cy="126880"/>
              </a:xfrm>
              <a:prstGeom prst="rect">
                <a:avLst/>
              </a:prstGeom>
            </p:spPr>
            <p:txBody>
              <a:bodyPr lIns="11875" tIns="11875" rIns="11875" bIns="11875" rtlCol="0" anchor="ctr"/>
              <a:lstStyle/>
              <a:p>
                <a:pPr algn="ctr">
                  <a:lnSpc>
                    <a:spcPts val="1125"/>
                  </a:lnSpc>
                </a:pPr>
                <a:endParaRPr/>
              </a:p>
            </p:txBody>
          </p:sp>
        </p:grpSp>
        <p:grpSp>
          <p:nvGrpSpPr>
            <p:cNvPr id="109" name="Group 10">
              <a:extLst>
                <a:ext uri="{FF2B5EF4-FFF2-40B4-BE49-F238E27FC236}">
                  <a16:creationId xmlns:a16="http://schemas.microsoft.com/office/drawing/2014/main" id="{6AB8E8D9-866B-2ED7-85C6-F3CDC17AAA61}"/>
                </a:ext>
              </a:extLst>
            </p:cNvPr>
            <p:cNvGrpSpPr/>
            <p:nvPr/>
          </p:nvGrpSpPr>
          <p:grpSpPr>
            <a:xfrm rot="-67760">
              <a:off x="27580507" y="3492897"/>
              <a:ext cx="4749653" cy="672769"/>
              <a:chOff x="0" y="0"/>
              <a:chExt cx="1102471" cy="156161"/>
            </a:xfrm>
          </p:grpSpPr>
          <p:sp>
            <p:nvSpPr>
              <p:cNvPr id="141" name="Freeform 11">
                <a:extLst>
                  <a:ext uri="{FF2B5EF4-FFF2-40B4-BE49-F238E27FC236}">
                    <a16:creationId xmlns:a16="http://schemas.microsoft.com/office/drawing/2014/main" id="{ACBE02E2-DBBD-E9FA-115D-190780237480}"/>
                  </a:ext>
                </a:extLst>
              </p:cNvPr>
              <p:cNvSpPr/>
              <p:nvPr/>
            </p:nvSpPr>
            <p:spPr>
              <a:xfrm>
                <a:off x="0" y="0"/>
                <a:ext cx="1102471" cy="156161"/>
              </a:xfrm>
              <a:custGeom>
                <a:avLst/>
                <a:gdLst/>
                <a:ahLst/>
                <a:cxnLst/>
                <a:rect l="l" t="t" r="r" b="b"/>
                <a:pathLst>
                  <a:path w="1102471" h="156161">
                    <a:moveTo>
                      <a:pt x="551236" y="0"/>
                    </a:moveTo>
                    <a:cubicBezTo>
                      <a:pt x="246797" y="0"/>
                      <a:pt x="0" y="34958"/>
                      <a:pt x="0" y="78080"/>
                    </a:cubicBezTo>
                    <a:cubicBezTo>
                      <a:pt x="0" y="121203"/>
                      <a:pt x="246797" y="156161"/>
                      <a:pt x="551236" y="156161"/>
                    </a:cubicBezTo>
                    <a:cubicBezTo>
                      <a:pt x="855675" y="156161"/>
                      <a:pt x="1102471" y="121203"/>
                      <a:pt x="1102471" y="78080"/>
                    </a:cubicBezTo>
                    <a:cubicBezTo>
                      <a:pt x="1102471" y="34958"/>
                      <a:pt x="855675" y="0"/>
                      <a:pt x="551236" y="0"/>
                    </a:cubicBezTo>
                    <a:close/>
                  </a:path>
                </a:pathLst>
              </a:custGeom>
              <a:solidFill>
                <a:srgbClr val="FD5A51"/>
              </a:solidFill>
              <a:ln cap="sq">
                <a:noFill/>
                <a:prstDash val="solid"/>
                <a:miter/>
              </a:ln>
            </p:spPr>
            <p:txBody>
              <a:bodyPr/>
              <a:lstStyle/>
              <a:p>
                <a:endParaRPr lang="fr-FR"/>
              </a:p>
            </p:txBody>
          </p:sp>
          <p:sp>
            <p:nvSpPr>
              <p:cNvPr id="142" name="TextBox 12">
                <a:extLst>
                  <a:ext uri="{FF2B5EF4-FFF2-40B4-BE49-F238E27FC236}">
                    <a16:creationId xmlns:a16="http://schemas.microsoft.com/office/drawing/2014/main" id="{3B62FB19-5DBB-57B4-85D8-F68CE64C951E}"/>
                  </a:ext>
                </a:extLst>
              </p:cNvPr>
              <p:cNvSpPr txBox="1"/>
              <p:nvPr/>
            </p:nvSpPr>
            <p:spPr>
              <a:xfrm>
                <a:off x="103357" y="14640"/>
                <a:ext cx="895758" cy="126880"/>
              </a:xfrm>
              <a:prstGeom prst="rect">
                <a:avLst/>
              </a:prstGeom>
            </p:spPr>
            <p:txBody>
              <a:bodyPr lIns="11875" tIns="11875" rIns="11875" bIns="11875" rtlCol="0" anchor="ctr"/>
              <a:lstStyle/>
              <a:p>
                <a:pPr marL="0" lvl="0" indent="0" algn="ctr">
                  <a:lnSpc>
                    <a:spcPts val="1125"/>
                  </a:lnSpc>
                  <a:spcBef>
                    <a:spcPct val="0"/>
                  </a:spcBef>
                </a:pPr>
                <a:endParaRPr/>
              </a:p>
            </p:txBody>
          </p:sp>
        </p:grpSp>
        <p:grpSp>
          <p:nvGrpSpPr>
            <p:cNvPr id="110" name="Group 13">
              <a:extLst>
                <a:ext uri="{FF2B5EF4-FFF2-40B4-BE49-F238E27FC236}">
                  <a16:creationId xmlns:a16="http://schemas.microsoft.com/office/drawing/2014/main" id="{B3364CB2-A097-ADB0-F723-E6987766C7CF}"/>
                </a:ext>
              </a:extLst>
            </p:cNvPr>
            <p:cNvGrpSpPr/>
            <p:nvPr/>
          </p:nvGrpSpPr>
          <p:grpSpPr>
            <a:xfrm rot="-137952">
              <a:off x="30226383" y="3811534"/>
              <a:ext cx="2138943" cy="1017868"/>
              <a:chOff x="0" y="0"/>
              <a:chExt cx="496483" cy="236264"/>
            </a:xfrm>
          </p:grpSpPr>
          <p:sp>
            <p:nvSpPr>
              <p:cNvPr id="139" name="Freeform 14">
                <a:extLst>
                  <a:ext uri="{FF2B5EF4-FFF2-40B4-BE49-F238E27FC236}">
                    <a16:creationId xmlns:a16="http://schemas.microsoft.com/office/drawing/2014/main" id="{E570C2FB-9750-9889-AF7A-68ED7F6A5116}"/>
                  </a:ext>
                </a:extLst>
              </p:cNvPr>
              <p:cNvSpPr/>
              <p:nvPr/>
            </p:nvSpPr>
            <p:spPr>
              <a:xfrm>
                <a:off x="0" y="0"/>
                <a:ext cx="496483" cy="236264"/>
              </a:xfrm>
              <a:custGeom>
                <a:avLst/>
                <a:gdLst/>
                <a:ahLst/>
                <a:cxnLst/>
                <a:rect l="l" t="t" r="r" b="b"/>
                <a:pathLst>
                  <a:path w="496483" h="236264">
                    <a:moveTo>
                      <a:pt x="0" y="0"/>
                    </a:moveTo>
                    <a:lnTo>
                      <a:pt x="496483" y="0"/>
                    </a:lnTo>
                    <a:lnTo>
                      <a:pt x="496483" y="236264"/>
                    </a:lnTo>
                    <a:lnTo>
                      <a:pt x="0" y="236264"/>
                    </a:lnTo>
                    <a:close/>
                  </a:path>
                </a:pathLst>
              </a:custGeom>
              <a:solidFill>
                <a:srgbClr val="FD5A51"/>
              </a:solidFill>
            </p:spPr>
            <p:txBody>
              <a:bodyPr/>
              <a:lstStyle/>
              <a:p>
                <a:endParaRPr lang="fr-FR"/>
              </a:p>
            </p:txBody>
          </p:sp>
          <p:sp>
            <p:nvSpPr>
              <p:cNvPr id="140" name="TextBox 15">
                <a:extLst>
                  <a:ext uri="{FF2B5EF4-FFF2-40B4-BE49-F238E27FC236}">
                    <a16:creationId xmlns:a16="http://schemas.microsoft.com/office/drawing/2014/main" id="{C2A18CEC-62E6-2726-6AE8-C37A3AEF28EF}"/>
                  </a:ext>
                </a:extLst>
              </p:cNvPr>
              <p:cNvSpPr txBox="1"/>
              <p:nvPr/>
            </p:nvSpPr>
            <p:spPr>
              <a:xfrm>
                <a:off x="0" y="0"/>
                <a:ext cx="496483" cy="236264"/>
              </a:xfrm>
              <a:prstGeom prst="rect">
                <a:avLst/>
              </a:prstGeom>
            </p:spPr>
            <p:txBody>
              <a:bodyPr lIns="11875" tIns="11875" rIns="11875" bIns="11875" rtlCol="0" anchor="ctr"/>
              <a:lstStyle/>
              <a:p>
                <a:pPr algn="ctr">
                  <a:lnSpc>
                    <a:spcPts val="1125"/>
                  </a:lnSpc>
                </a:pPr>
                <a:endParaRPr/>
              </a:p>
            </p:txBody>
          </p:sp>
        </p:grpSp>
        <p:grpSp>
          <p:nvGrpSpPr>
            <p:cNvPr id="111" name="Group 16">
              <a:extLst>
                <a:ext uri="{FF2B5EF4-FFF2-40B4-BE49-F238E27FC236}">
                  <a16:creationId xmlns:a16="http://schemas.microsoft.com/office/drawing/2014/main" id="{2AC6E288-4BAD-8995-7902-3E139FF3BEDA}"/>
                </a:ext>
              </a:extLst>
            </p:cNvPr>
            <p:cNvGrpSpPr/>
            <p:nvPr/>
          </p:nvGrpSpPr>
          <p:grpSpPr>
            <a:xfrm>
              <a:off x="25443906" y="4658419"/>
              <a:ext cx="7186523" cy="336631"/>
              <a:chOff x="0" y="0"/>
              <a:chExt cx="1668108" cy="78138"/>
            </a:xfrm>
          </p:grpSpPr>
          <p:sp>
            <p:nvSpPr>
              <p:cNvPr id="137" name="Freeform 17">
                <a:extLst>
                  <a:ext uri="{FF2B5EF4-FFF2-40B4-BE49-F238E27FC236}">
                    <a16:creationId xmlns:a16="http://schemas.microsoft.com/office/drawing/2014/main" id="{B52BF9A2-BECF-BD53-49EC-5988CDEDAF33}"/>
                  </a:ext>
                </a:extLst>
              </p:cNvPr>
              <p:cNvSpPr/>
              <p:nvPr/>
            </p:nvSpPr>
            <p:spPr>
              <a:xfrm>
                <a:off x="0" y="0"/>
                <a:ext cx="1668108" cy="78138"/>
              </a:xfrm>
              <a:custGeom>
                <a:avLst/>
                <a:gdLst/>
                <a:ahLst/>
                <a:cxnLst/>
                <a:rect l="l" t="t" r="r" b="b"/>
                <a:pathLst>
                  <a:path w="1668108" h="78138">
                    <a:moveTo>
                      <a:pt x="0" y="0"/>
                    </a:moveTo>
                    <a:lnTo>
                      <a:pt x="1668108" y="0"/>
                    </a:lnTo>
                    <a:lnTo>
                      <a:pt x="1668108" y="78138"/>
                    </a:lnTo>
                    <a:lnTo>
                      <a:pt x="0" y="78138"/>
                    </a:lnTo>
                    <a:close/>
                  </a:path>
                </a:pathLst>
              </a:custGeom>
              <a:solidFill>
                <a:srgbClr val="FD5A51"/>
              </a:solidFill>
            </p:spPr>
            <p:txBody>
              <a:bodyPr/>
              <a:lstStyle/>
              <a:p>
                <a:endParaRPr lang="fr-FR"/>
              </a:p>
            </p:txBody>
          </p:sp>
          <p:sp>
            <p:nvSpPr>
              <p:cNvPr id="138" name="TextBox 18">
                <a:extLst>
                  <a:ext uri="{FF2B5EF4-FFF2-40B4-BE49-F238E27FC236}">
                    <a16:creationId xmlns:a16="http://schemas.microsoft.com/office/drawing/2014/main" id="{1609196B-01C8-CCD9-B39D-76E58CAA3BAE}"/>
                  </a:ext>
                </a:extLst>
              </p:cNvPr>
              <p:cNvSpPr txBox="1"/>
              <p:nvPr/>
            </p:nvSpPr>
            <p:spPr>
              <a:xfrm>
                <a:off x="0" y="0"/>
                <a:ext cx="1668108" cy="78138"/>
              </a:xfrm>
              <a:prstGeom prst="rect">
                <a:avLst/>
              </a:prstGeom>
            </p:spPr>
            <p:txBody>
              <a:bodyPr lIns="11875" tIns="11875" rIns="11875" bIns="11875" rtlCol="0" anchor="ctr"/>
              <a:lstStyle/>
              <a:p>
                <a:pPr algn="ctr">
                  <a:lnSpc>
                    <a:spcPts val="1125"/>
                  </a:lnSpc>
                </a:pPr>
                <a:endParaRPr/>
              </a:p>
            </p:txBody>
          </p:sp>
        </p:grpSp>
        <p:grpSp>
          <p:nvGrpSpPr>
            <p:cNvPr id="112" name="Group 19">
              <a:extLst>
                <a:ext uri="{FF2B5EF4-FFF2-40B4-BE49-F238E27FC236}">
                  <a16:creationId xmlns:a16="http://schemas.microsoft.com/office/drawing/2014/main" id="{684118C0-DB63-252E-D263-E4DA7F36A832}"/>
                </a:ext>
              </a:extLst>
            </p:cNvPr>
            <p:cNvGrpSpPr/>
            <p:nvPr/>
          </p:nvGrpSpPr>
          <p:grpSpPr>
            <a:xfrm rot="97897">
              <a:off x="26065380" y="4053682"/>
              <a:ext cx="4293920" cy="788368"/>
              <a:chOff x="0" y="0"/>
              <a:chExt cx="996688" cy="182993"/>
            </a:xfrm>
          </p:grpSpPr>
          <p:sp>
            <p:nvSpPr>
              <p:cNvPr id="135" name="Freeform 20">
                <a:extLst>
                  <a:ext uri="{FF2B5EF4-FFF2-40B4-BE49-F238E27FC236}">
                    <a16:creationId xmlns:a16="http://schemas.microsoft.com/office/drawing/2014/main" id="{21314038-7905-C1FA-34F5-014B3BED9E85}"/>
                  </a:ext>
                </a:extLst>
              </p:cNvPr>
              <p:cNvSpPr/>
              <p:nvPr/>
            </p:nvSpPr>
            <p:spPr>
              <a:xfrm>
                <a:off x="0" y="0"/>
                <a:ext cx="996688" cy="182993"/>
              </a:xfrm>
              <a:custGeom>
                <a:avLst/>
                <a:gdLst/>
                <a:ahLst/>
                <a:cxnLst/>
                <a:rect l="l" t="t" r="r" b="b"/>
                <a:pathLst>
                  <a:path w="996688" h="182993">
                    <a:moveTo>
                      <a:pt x="91496" y="0"/>
                    </a:moveTo>
                    <a:lnTo>
                      <a:pt x="905192" y="0"/>
                    </a:lnTo>
                    <a:cubicBezTo>
                      <a:pt x="955724" y="0"/>
                      <a:pt x="996688" y="40964"/>
                      <a:pt x="996688" y="91496"/>
                    </a:cubicBezTo>
                    <a:lnTo>
                      <a:pt x="996688" y="91496"/>
                    </a:lnTo>
                    <a:cubicBezTo>
                      <a:pt x="996688" y="142029"/>
                      <a:pt x="955724" y="182993"/>
                      <a:pt x="905192" y="182993"/>
                    </a:cubicBezTo>
                    <a:lnTo>
                      <a:pt x="91496" y="182993"/>
                    </a:lnTo>
                    <a:cubicBezTo>
                      <a:pt x="40964" y="182993"/>
                      <a:pt x="0" y="142029"/>
                      <a:pt x="0" y="91496"/>
                    </a:cubicBezTo>
                    <a:lnTo>
                      <a:pt x="0" y="91496"/>
                    </a:lnTo>
                    <a:cubicBezTo>
                      <a:pt x="0" y="40964"/>
                      <a:pt x="40964" y="0"/>
                      <a:pt x="91496" y="0"/>
                    </a:cubicBezTo>
                    <a:close/>
                  </a:path>
                </a:pathLst>
              </a:custGeom>
              <a:solidFill>
                <a:srgbClr val="FD5A51"/>
              </a:solidFill>
            </p:spPr>
            <p:txBody>
              <a:bodyPr/>
              <a:lstStyle/>
              <a:p>
                <a:endParaRPr lang="fr-FR"/>
              </a:p>
            </p:txBody>
          </p:sp>
          <p:sp>
            <p:nvSpPr>
              <p:cNvPr id="136" name="TextBox 21">
                <a:extLst>
                  <a:ext uri="{FF2B5EF4-FFF2-40B4-BE49-F238E27FC236}">
                    <a16:creationId xmlns:a16="http://schemas.microsoft.com/office/drawing/2014/main" id="{DD283C09-112D-5889-B582-EDB8A916B007}"/>
                  </a:ext>
                </a:extLst>
              </p:cNvPr>
              <p:cNvSpPr txBox="1"/>
              <p:nvPr/>
            </p:nvSpPr>
            <p:spPr>
              <a:xfrm>
                <a:off x="0" y="0"/>
                <a:ext cx="996688" cy="182993"/>
              </a:xfrm>
              <a:prstGeom prst="rect">
                <a:avLst/>
              </a:prstGeom>
            </p:spPr>
            <p:txBody>
              <a:bodyPr lIns="11875" tIns="11875" rIns="11875" bIns="11875" rtlCol="0" anchor="ctr"/>
              <a:lstStyle/>
              <a:p>
                <a:pPr algn="ctr">
                  <a:lnSpc>
                    <a:spcPts val="1125"/>
                  </a:lnSpc>
                </a:pPr>
                <a:endParaRPr/>
              </a:p>
            </p:txBody>
          </p:sp>
        </p:grpSp>
        <p:grpSp>
          <p:nvGrpSpPr>
            <p:cNvPr id="113" name="Group 22">
              <a:extLst>
                <a:ext uri="{FF2B5EF4-FFF2-40B4-BE49-F238E27FC236}">
                  <a16:creationId xmlns:a16="http://schemas.microsoft.com/office/drawing/2014/main" id="{B05CD16F-FFFE-43D1-7645-59CCEF1840E1}"/>
                </a:ext>
              </a:extLst>
            </p:cNvPr>
            <p:cNvGrpSpPr/>
            <p:nvPr/>
          </p:nvGrpSpPr>
          <p:grpSpPr>
            <a:xfrm rot="-206881">
              <a:off x="30268935" y="4593257"/>
              <a:ext cx="2356306" cy="243448"/>
              <a:chOff x="0" y="0"/>
              <a:chExt cx="546937" cy="56508"/>
            </a:xfrm>
          </p:grpSpPr>
          <p:sp>
            <p:nvSpPr>
              <p:cNvPr id="133" name="Freeform 23">
                <a:extLst>
                  <a:ext uri="{FF2B5EF4-FFF2-40B4-BE49-F238E27FC236}">
                    <a16:creationId xmlns:a16="http://schemas.microsoft.com/office/drawing/2014/main" id="{947420C2-066C-7A7E-120B-05FA5E27699D}"/>
                  </a:ext>
                </a:extLst>
              </p:cNvPr>
              <p:cNvSpPr/>
              <p:nvPr/>
            </p:nvSpPr>
            <p:spPr>
              <a:xfrm>
                <a:off x="0" y="0"/>
                <a:ext cx="546937" cy="56508"/>
              </a:xfrm>
              <a:custGeom>
                <a:avLst/>
                <a:gdLst/>
                <a:ahLst/>
                <a:cxnLst/>
                <a:rect l="l" t="t" r="r" b="b"/>
                <a:pathLst>
                  <a:path w="546937" h="56508">
                    <a:moveTo>
                      <a:pt x="0" y="0"/>
                    </a:moveTo>
                    <a:lnTo>
                      <a:pt x="546937" y="0"/>
                    </a:lnTo>
                    <a:lnTo>
                      <a:pt x="546937" y="56508"/>
                    </a:lnTo>
                    <a:lnTo>
                      <a:pt x="0" y="56508"/>
                    </a:lnTo>
                    <a:close/>
                  </a:path>
                </a:pathLst>
              </a:custGeom>
              <a:solidFill>
                <a:srgbClr val="FD5A51"/>
              </a:solidFill>
            </p:spPr>
            <p:txBody>
              <a:bodyPr/>
              <a:lstStyle/>
              <a:p>
                <a:endParaRPr lang="fr-FR"/>
              </a:p>
            </p:txBody>
          </p:sp>
          <p:sp>
            <p:nvSpPr>
              <p:cNvPr id="134" name="TextBox 24">
                <a:extLst>
                  <a:ext uri="{FF2B5EF4-FFF2-40B4-BE49-F238E27FC236}">
                    <a16:creationId xmlns:a16="http://schemas.microsoft.com/office/drawing/2014/main" id="{0C8F922F-BB42-EE9F-CA4F-657C88D36F54}"/>
                  </a:ext>
                </a:extLst>
              </p:cNvPr>
              <p:cNvSpPr txBox="1"/>
              <p:nvPr/>
            </p:nvSpPr>
            <p:spPr>
              <a:xfrm>
                <a:off x="0" y="0"/>
                <a:ext cx="546937" cy="56508"/>
              </a:xfrm>
              <a:prstGeom prst="rect">
                <a:avLst/>
              </a:prstGeom>
            </p:spPr>
            <p:txBody>
              <a:bodyPr lIns="11875" tIns="11875" rIns="11875" bIns="11875" rtlCol="0" anchor="ctr"/>
              <a:lstStyle/>
              <a:p>
                <a:pPr algn="ctr">
                  <a:lnSpc>
                    <a:spcPts val="1125"/>
                  </a:lnSpc>
                </a:pPr>
                <a:endParaRPr/>
              </a:p>
            </p:txBody>
          </p:sp>
        </p:grpSp>
        <p:grpSp>
          <p:nvGrpSpPr>
            <p:cNvPr id="114" name="Group 25">
              <a:extLst>
                <a:ext uri="{FF2B5EF4-FFF2-40B4-BE49-F238E27FC236}">
                  <a16:creationId xmlns:a16="http://schemas.microsoft.com/office/drawing/2014/main" id="{770570E6-DB9F-9F51-4186-F81AFB04B291}"/>
                </a:ext>
              </a:extLst>
            </p:cNvPr>
            <p:cNvGrpSpPr/>
            <p:nvPr/>
          </p:nvGrpSpPr>
          <p:grpSpPr>
            <a:xfrm rot="-235720">
              <a:off x="25795067" y="4620591"/>
              <a:ext cx="614779" cy="127150"/>
              <a:chOff x="0" y="0"/>
              <a:chExt cx="142700" cy="29514"/>
            </a:xfrm>
          </p:grpSpPr>
          <p:sp>
            <p:nvSpPr>
              <p:cNvPr id="131" name="Freeform 26">
                <a:extLst>
                  <a:ext uri="{FF2B5EF4-FFF2-40B4-BE49-F238E27FC236}">
                    <a16:creationId xmlns:a16="http://schemas.microsoft.com/office/drawing/2014/main" id="{80362E4A-7D48-E6A7-ED23-3DF9FB20F4F8}"/>
                  </a:ext>
                </a:extLst>
              </p:cNvPr>
              <p:cNvSpPr/>
              <p:nvPr/>
            </p:nvSpPr>
            <p:spPr>
              <a:xfrm>
                <a:off x="0" y="0"/>
                <a:ext cx="142700" cy="29514"/>
              </a:xfrm>
              <a:custGeom>
                <a:avLst/>
                <a:gdLst/>
                <a:ahLst/>
                <a:cxnLst/>
                <a:rect l="l" t="t" r="r" b="b"/>
                <a:pathLst>
                  <a:path w="142700" h="29514">
                    <a:moveTo>
                      <a:pt x="0" y="0"/>
                    </a:moveTo>
                    <a:lnTo>
                      <a:pt x="142700" y="0"/>
                    </a:lnTo>
                    <a:lnTo>
                      <a:pt x="142700" y="29514"/>
                    </a:lnTo>
                    <a:lnTo>
                      <a:pt x="0" y="29514"/>
                    </a:lnTo>
                    <a:close/>
                  </a:path>
                </a:pathLst>
              </a:custGeom>
              <a:solidFill>
                <a:srgbClr val="FD5A51"/>
              </a:solidFill>
            </p:spPr>
            <p:txBody>
              <a:bodyPr/>
              <a:lstStyle/>
              <a:p>
                <a:endParaRPr lang="fr-FR"/>
              </a:p>
            </p:txBody>
          </p:sp>
          <p:sp>
            <p:nvSpPr>
              <p:cNvPr id="132" name="TextBox 27">
                <a:extLst>
                  <a:ext uri="{FF2B5EF4-FFF2-40B4-BE49-F238E27FC236}">
                    <a16:creationId xmlns:a16="http://schemas.microsoft.com/office/drawing/2014/main" id="{51BA2550-FA33-7ECD-EBE5-62067BD4B6C3}"/>
                  </a:ext>
                </a:extLst>
              </p:cNvPr>
              <p:cNvSpPr txBox="1"/>
              <p:nvPr/>
            </p:nvSpPr>
            <p:spPr>
              <a:xfrm>
                <a:off x="0" y="0"/>
                <a:ext cx="142700" cy="29514"/>
              </a:xfrm>
              <a:prstGeom prst="rect">
                <a:avLst/>
              </a:prstGeom>
            </p:spPr>
            <p:txBody>
              <a:bodyPr lIns="11875" tIns="11875" rIns="11875" bIns="11875" rtlCol="0" anchor="ctr"/>
              <a:lstStyle/>
              <a:p>
                <a:pPr algn="ctr">
                  <a:lnSpc>
                    <a:spcPts val="1125"/>
                  </a:lnSpc>
                </a:pPr>
                <a:endParaRPr/>
              </a:p>
            </p:txBody>
          </p:sp>
        </p:grpSp>
        <p:grpSp>
          <p:nvGrpSpPr>
            <p:cNvPr id="115" name="Group 28">
              <a:extLst>
                <a:ext uri="{FF2B5EF4-FFF2-40B4-BE49-F238E27FC236}">
                  <a16:creationId xmlns:a16="http://schemas.microsoft.com/office/drawing/2014/main" id="{8777C95D-FCF7-A071-C871-415AAF9058AE}"/>
                </a:ext>
              </a:extLst>
            </p:cNvPr>
            <p:cNvGrpSpPr/>
            <p:nvPr/>
          </p:nvGrpSpPr>
          <p:grpSpPr>
            <a:xfrm rot="201459">
              <a:off x="30268853" y="4443830"/>
              <a:ext cx="2356469" cy="243448"/>
              <a:chOff x="0" y="0"/>
              <a:chExt cx="546975" cy="56508"/>
            </a:xfrm>
          </p:grpSpPr>
          <p:sp>
            <p:nvSpPr>
              <p:cNvPr id="129" name="Freeform 29">
                <a:extLst>
                  <a:ext uri="{FF2B5EF4-FFF2-40B4-BE49-F238E27FC236}">
                    <a16:creationId xmlns:a16="http://schemas.microsoft.com/office/drawing/2014/main" id="{FBC90648-0FA5-0536-72E4-5CFF07A09315}"/>
                  </a:ext>
                </a:extLst>
              </p:cNvPr>
              <p:cNvSpPr/>
              <p:nvPr/>
            </p:nvSpPr>
            <p:spPr>
              <a:xfrm>
                <a:off x="0" y="0"/>
                <a:ext cx="546975" cy="56508"/>
              </a:xfrm>
              <a:custGeom>
                <a:avLst/>
                <a:gdLst/>
                <a:ahLst/>
                <a:cxnLst/>
                <a:rect l="l" t="t" r="r" b="b"/>
                <a:pathLst>
                  <a:path w="546975" h="56508">
                    <a:moveTo>
                      <a:pt x="0" y="0"/>
                    </a:moveTo>
                    <a:lnTo>
                      <a:pt x="546975" y="0"/>
                    </a:lnTo>
                    <a:lnTo>
                      <a:pt x="546975" y="56508"/>
                    </a:lnTo>
                    <a:lnTo>
                      <a:pt x="0" y="56508"/>
                    </a:lnTo>
                    <a:close/>
                  </a:path>
                </a:pathLst>
              </a:custGeom>
              <a:solidFill>
                <a:srgbClr val="FD5A51"/>
              </a:solidFill>
            </p:spPr>
            <p:txBody>
              <a:bodyPr/>
              <a:lstStyle/>
              <a:p>
                <a:endParaRPr lang="fr-FR"/>
              </a:p>
            </p:txBody>
          </p:sp>
          <p:sp>
            <p:nvSpPr>
              <p:cNvPr id="130" name="TextBox 30">
                <a:extLst>
                  <a:ext uri="{FF2B5EF4-FFF2-40B4-BE49-F238E27FC236}">
                    <a16:creationId xmlns:a16="http://schemas.microsoft.com/office/drawing/2014/main" id="{9C37454F-7C9F-334A-48E0-62D5E5B8EBE4}"/>
                  </a:ext>
                </a:extLst>
              </p:cNvPr>
              <p:cNvSpPr txBox="1"/>
              <p:nvPr/>
            </p:nvSpPr>
            <p:spPr>
              <a:xfrm>
                <a:off x="0" y="0"/>
                <a:ext cx="546975" cy="56508"/>
              </a:xfrm>
              <a:prstGeom prst="rect">
                <a:avLst/>
              </a:prstGeom>
            </p:spPr>
            <p:txBody>
              <a:bodyPr lIns="11875" tIns="11875" rIns="11875" bIns="11875" rtlCol="0" anchor="ctr"/>
              <a:lstStyle/>
              <a:p>
                <a:pPr algn="ctr">
                  <a:lnSpc>
                    <a:spcPts val="1125"/>
                  </a:lnSpc>
                </a:pPr>
                <a:endParaRPr/>
              </a:p>
            </p:txBody>
          </p:sp>
        </p:grpSp>
        <p:sp>
          <p:nvSpPr>
            <p:cNvPr id="116" name="AutoShape 31">
              <a:extLst>
                <a:ext uri="{FF2B5EF4-FFF2-40B4-BE49-F238E27FC236}">
                  <a16:creationId xmlns:a16="http://schemas.microsoft.com/office/drawing/2014/main" id="{8486B277-D96B-A458-CA3D-CA867802EC4B}"/>
                </a:ext>
              </a:extLst>
            </p:cNvPr>
            <p:cNvSpPr/>
            <p:nvPr/>
          </p:nvSpPr>
          <p:spPr>
            <a:xfrm>
              <a:off x="25849882" y="4119818"/>
              <a:ext cx="68179" cy="511898"/>
            </a:xfrm>
            <a:prstGeom prst="line">
              <a:avLst/>
            </a:prstGeom>
            <a:ln w="41610" cap="flat">
              <a:solidFill>
                <a:srgbClr val="FFFFFF"/>
              </a:solidFill>
              <a:prstDash val="solid"/>
              <a:headEnd type="none" w="sm" len="sm"/>
              <a:tailEnd type="none" w="sm" len="sm"/>
            </a:ln>
          </p:spPr>
          <p:txBody>
            <a:bodyPr/>
            <a:lstStyle/>
            <a:p>
              <a:endParaRPr lang="fr-FR"/>
            </a:p>
          </p:txBody>
        </p:sp>
        <p:sp>
          <p:nvSpPr>
            <p:cNvPr id="117" name="AutoShape 32">
              <a:extLst>
                <a:ext uri="{FF2B5EF4-FFF2-40B4-BE49-F238E27FC236}">
                  <a16:creationId xmlns:a16="http://schemas.microsoft.com/office/drawing/2014/main" id="{1EDC7574-986B-BB8C-45A4-816A150801A5}"/>
                </a:ext>
              </a:extLst>
            </p:cNvPr>
            <p:cNvSpPr/>
            <p:nvPr/>
          </p:nvSpPr>
          <p:spPr>
            <a:xfrm>
              <a:off x="25937344" y="4109983"/>
              <a:ext cx="68179" cy="511898"/>
            </a:xfrm>
            <a:prstGeom prst="line">
              <a:avLst/>
            </a:prstGeom>
            <a:ln w="41610" cap="flat">
              <a:solidFill>
                <a:srgbClr val="FFFFFF"/>
              </a:solidFill>
              <a:prstDash val="solid"/>
              <a:headEnd type="none" w="sm" len="sm"/>
              <a:tailEnd type="none" w="sm" len="sm"/>
            </a:ln>
          </p:spPr>
          <p:txBody>
            <a:bodyPr/>
            <a:lstStyle/>
            <a:p>
              <a:endParaRPr lang="fr-FR"/>
            </a:p>
          </p:txBody>
        </p:sp>
        <p:sp>
          <p:nvSpPr>
            <p:cNvPr id="118" name="AutoShape 33">
              <a:extLst>
                <a:ext uri="{FF2B5EF4-FFF2-40B4-BE49-F238E27FC236}">
                  <a16:creationId xmlns:a16="http://schemas.microsoft.com/office/drawing/2014/main" id="{9570CBE7-6330-E038-7F3E-5447198DEA61}"/>
                </a:ext>
              </a:extLst>
            </p:cNvPr>
            <p:cNvSpPr/>
            <p:nvPr/>
          </p:nvSpPr>
          <p:spPr>
            <a:xfrm>
              <a:off x="26024806" y="4095495"/>
              <a:ext cx="68179" cy="511898"/>
            </a:xfrm>
            <a:prstGeom prst="line">
              <a:avLst/>
            </a:prstGeom>
            <a:ln w="41610" cap="flat">
              <a:solidFill>
                <a:srgbClr val="FFFFFF"/>
              </a:solidFill>
              <a:prstDash val="solid"/>
              <a:headEnd type="none" w="sm" len="sm"/>
              <a:tailEnd type="none" w="sm" len="sm"/>
            </a:ln>
          </p:spPr>
          <p:txBody>
            <a:bodyPr/>
            <a:lstStyle/>
            <a:p>
              <a:endParaRPr lang="fr-FR"/>
            </a:p>
          </p:txBody>
        </p:sp>
        <p:sp>
          <p:nvSpPr>
            <p:cNvPr id="119" name="AutoShape 34">
              <a:extLst>
                <a:ext uri="{FF2B5EF4-FFF2-40B4-BE49-F238E27FC236}">
                  <a16:creationId xmlns:a16="http://schemas.microsoft.com/office/drawing/2014/main" id="{D0D17BD5-7792-9CE9-4F7B-8C64354F7FA2}"/>
                </a:ext>
              </a:extLst>
            </p:cNvPr>
            <p:cNvSpPr/>
            <p:nvPr/>
          </p:nvSpPr>
          <p:spPr>
            <a:xfrm flipV="1">
              <a:off x="25709444" y="4368409"/>
              <a:ext cx="4515406" cy="265875"/>
            </a:xfrm>
            <a:prstGeom prst="line">
              <a:avLst/>
            </a:prstGeom>
            <a:ln w="41610" cap="flat">
              <a:solidFill>
                <a:srgbClr val="1D2E58"/>
              </a:solidFill>
              <a:prstDash val="solid"/>
              <a:headEnd type="none" w="sm" len="sm"/>
              <a:tailEnd type="none" w="sm" len="sm"/>
            </a:ln>
          </p:spPr>
          <p:txBody>
            <a:bodyPr/>
            <a:lstStyle/>
            <a:p>
              <a:endParaRPr lang="fr-FR"/>
            </a:p>
          </p:txBody>
        </p:sp>
        <p:sp>
          <p:nvSpPr>
            <p:cNvPr id="120" name="AutoShape 35">
              <a:extLst>
                <a:ext uri="{FF2B5EF4-FFF2-40B4-BE49-F238E27FC236}">
                  <a16:creationId xmlns:a16="http://schemas.microsoft.com/office/drawing/2014/main" id="{136DD771-05FB-D1CD-DF34-A28A890BF048}"/>
                </a:ext>
              </a:extLst>
            </p:cNvPr>
            <p:cNvSpPr/>
            <p:nvPr/>
          </p:nvSpPr>
          <p:spPr>
            <a:xfrm>
              <a:off x="30224851" y="4368409"/>
              <a:ext cx="2405578" cy="152707"/>
            </a:xfrm>
            <a:prstGeom prst="line">
              <a:avLst/>
            </a:prstGeom>
            <a:ln w="41610" cap="flat">
              <a:solidFill>
                <a:srgbClr val="1D2E58"/>
              </a:solidFill>
              <a:prstDash val="solid"/>
              <a:headEnd type="none" w="sm" len="sm"/>
              <a:tailEnd type="none" w="sm" len="sm"/>
            </a:ln>
          </p:spPr>
          <p:txBody>
            <a:bodyPr/>
            <a:lstStyle/>
            <a:p>
              <a:endParaRPr lang="fr-FR"/>
            </a:p>
          </p:txBody>
        </p:sp>
        <p:sp>
          <p:nvSpPr>
            <p:cNvPr id="121" name="AutoShape 36">
              <a:extLst>
                <a:ext uri="{FF2B5EF4-FFF2-40B4-BE49-F238E27FC236}">
                  <a16:creationId xmlns:a16="http://schemas.microsoft.com/office/drawing/2014/main" id="{47707CC7-1728-0B69-33B9-2FDF8EE015F7}"/>
                </a:ext>
              </a:extLst>
            </p:cNvPr>
            <p:cNvSpPr/>
            <p:nvPr/>
          </p:nvSpPr>
          <p:spPr>
            <a:xfrm>
              <a:off x="30235810" y="4368409"/>
              <a:ext cx="27937" cy="797448"/>
            </a:xfrm>
            <a:prstGeom prst="line">
              <a:avLst/>
            </a:prstGeom>
            <a:ln w="41610" cap="flat">
              <a:solidFill>
                <a:srgbClr val="1D2E58"/>
              </a:solidFill>
              <a:prstDash val="solid"/>
              <a:headEnd type="none" w="sm" len="sm"/>
              <a:tailEnd type="none" w="sm" len="sm"/>
            </a:ln>
          </p:spPr>
          <p:txBody>
            <a:bodyPr/>
            <a:lstStyle/>
            <a:p>
              <a:endParaRPr lang="fr-FR"/>
            </a:p>
          </p:txBody>
        </p:sp>
        <p:sp>
          <p:nvSpPr>
            <p:cNvPr id="122" name="AutoShape 37">
              <a:extLst>
                <a:ext uri="{FF2B5EF4-FFF2-40B4-BE49-F238E27FC236}">
                  <a16:creationId xmlns:a16="http://schemas.microsoft.com/office/drawing/2014/main" id="{2C1DCC78-F45F-1281-CD5B-AFE34BCBD3EA}"/>
                </a:ext>
              </a:extLst>
            </p:cNvPr>
            <p:cNvSpPr/>
            <p:nvPr/>
          </p:nvSpPr>
          <p:spPr>
            <a:xfrm>
              <a:off x="25849967" y="4110166"/>
              <a:ext cx="68179" cy="566776"/>
            </a:xfrm>
            <a:prstGeom prst="line">
              <a:avLst/>
            </a:prstGeom>
            <a:ln w="41610" cap="flat">
              <a:solidFill>
                <a:srgbClr val="FD5A51"/>
              </a:solidFill>
              <a:prstDash val="solid"/>
              <a:headEnd type="none" w="sm" len="sm"/>
              <a:tailEnd type="none" w="sm" len="sm"/>
            </a:ln>
          </p:spPr>
          <p:txBody>
            <a:bodyPr/>
            <a:lstStyle/>
            <a:p>
              <a:endParaRPr lang="fr-FR"/>
            </a:p>
          </p:txBody>
        </p:sp>
        <p:sp>
          <p:nvSpPr>
            <p:cNvPr id="123" name="AutoShape 38">
              <a:extLst>
                <a:ext uri="{FF2B5EF4-FFF2-40B4-BE49-F238E27FC236}">
                  <a16:creationId xmlns:a16="http://schemas.microsoft.com/office/drawing/2014/main" id="{3D463E65-F33D-B656-D52C-9A13B7F2E758}"/>
                </a:ext>
              </a:extLst>
            </p:cNvPr>
            <p:cNvSpPr/>
            <p:nvPr/>
          </p:nvSpPr>
          <p:spPr>
            <a:xfrm>
              <a:off x="25937429" y="4099276"/>
              <a:ext cx="68179" cy="566776"/>
            </a:xfrm>
            <a:prstGeom prst="line">
              <a:avLst/>
            </a:prstGeom>
            <a:ln w="41610" cap="flat">
              <a:solidFill>
                <a:srgbClr val="FD5A51"/>
              </a:solidFill>
              <a:prstDash val="solid"/>
              <a:headEnd type="none" w="sm" len="sm"/>
              <a:tailEnd type="none" w="sm" len="sm"/>
            </a:ln>
          </p:spPr>
          <p:txBody>
            <a:bodyPr/>
            <a:lstStyle/>
            <a:p>
              <a:endParaRPr lang="fr-FR"/>
            </a:p>
          </p:txBody>
        </p:sp>
        <p:sp>
          <p:nvSpPr>
            <p:cNvPr id="124" name="AutoShape 39">
              <a:extLst>
                <a:ext uri="{FF2B5EF4-FFF2-40B4-BE49-F238E27FC236}">
                  <a16:creationId xmlns:a16="http://schemas.microsoft.com/office/drawing/2014/main" id="{84AEFA59-B38C-27CD-23BC-C429737F8AD8}"/>
                </a:ext>
              </a:extLst>
            </p:cNvPr>
            <p:cNvSpPr/>
            <p:nvPr/>
          </p:nvSpPr>
          <p:spPr>
            <a:xfrm>
              <a:off x="26024620" y="4091643"/>
              <a:ext cx="68179" cy="566776"/>
            </a:xfrm>
            <a:prstGeom prst="line">
              <a:avLst/>
            </a:prstGeom>
            <a:ln w="41610" cap="flat">
              <a:solidFill>
                <a:srgbClr val="FD5A51"/>
              </a:solidFill>
              <a:prstDash val="solid"/>
              <a:headEnd type="none" w="sm" len="sm"/>
              <a:tailEnd type="none" w="sm" len="sm"/>
            </a:ln>
          </p:spPr>
          <p:txBody>
            <a:bodyPr/>
            <a:lstStyle/>
            <a:p>
              <a:endParaRPr lang="fr-FR"/>
            </a:p>
          </p:txBody>
        </p:sp>
        <p:grpSp>
          <p:nvGrpSpPr>
            <p:cNvPr id="125" name="Group 40">
              <a:extLst>
                <a:ext uri="{FF2B5EF4-FFF2-40B4-BE49-F238E27FC236}">
                  <a16:creationId xmlns:a16="http://schemas.microsoft.com/office/drawing/2014/main" id="{71C3B0D3-8236-5246-EC8E-7F30DDC2AFED}"/>
                </a:ext>
              </a:extLst>
            </p:cNvPr>
            <p:cNvGrpSpPr/>
            <p:nvPr/>
          </p:nvGrpSpPr>
          <p:grpSpPr>
            <a:xfrm rot="-158490">
              <a:off x="26531833" y="3555247"/>
              <a:ext cx="4749653" cy="672769"/>
              <a:chOff x="0" y="0"/>
              <a:chExt cx="1102471" cy="156161"/>
            </a:xfrm>
          </p:grpSpPr>
          <p:sp>
            <p:nvSpPr>
              <p:cNvPr id="127" name="Freeform 41">
                <a:extLst>
                  <a:ext uri="{FF2B5EF4-FFF2-40B4-BE49-F238E27FC236}">
                    <a16:creationId xmlns:a16="http://schemas.microsoft.com/office/drawing/2014/main" id="{A59F6E65-F593-ADF6-8D2B-5339F617BB5D}"/>
                  </a:ext>
                </a:extLst>
              </p:cNvPr>
              <p:cNvSpPr/>
              <p:nvPr/>
            </p:nvSpPr>
            <p:spPr>
              <a:xfrm>
                <a:off x="0" y="0"/>
                <a:ext cx="1102471" cy="156161"/>
              </a:xfrm>
              <a:custGeom>
                <a:avLst/>
                <a:gdLst/>
                <a:ahLst/>
                <a:cxnLst/>
                <a:rect l="l" t="t" r="r" b="b"/>
                <a:pathLst>
                  <a:path w="1102471" h="156161">
                    <a:moveTo>
                      <a:pt x="551236" y="0"/>
                    </a:moveTo>
                    <a:cubicBezTo>
                      <a:pt x="246797" y="0"/>
                      <a:pt x="0" y="34958"/>
                      <a:pt x="0" y="78080"/>
                    </a:cubicBezTo>
                    <a:cubicBezTo>
                      <a:pt x="0" y="121203"/>
                      <a:pt x="246797" y="156161"/>
                      <a:pt x="551236" y="156161"/>
                    </a:cubicBezTo>
                    <a:cubicBezTo>
                      <a:pt x="855675" y="156161"/>
                      <a:pt x="1102471" y="121203"/>
                      <a:pt x="1102471" y="78080"/>
                    </a:cubicBezTo>
                    <a:cubicBezTo>
                      <a:pt x="1102471" y="34958"/>
                      <a:pt x="855675" y="0"/>
                      <a:pt x="551236" y="0"/>
                    </a:cubicBezTo>
                    <a:close/>
                  </a:path>
                </a:pathLst>
              </a:custGeom>
              <a:solidFill>
                <a:srgbClr val="FD5A51"/>
              </a:solidFill>
              <a:ln w="19050" cap="sq">
                <a:solidFill>
                  <a:srgbClr val="FD5A51"/>
                </a:solidFill>
                <a:prstDash val="solid"/>
                <a:miter/>
              </a:ln>
            </p:spPr>
            <p:txBody>
              <a:bodyPr/>
              <a:lstStyle/>
              <a:p>
                <a:endParaRPr lang="fr-FR"/>
              </a:p>
            </p:txBody>
          </p:sp>
          <p:sp>
            <p:nvSpPr>
              <p:cNvPr id="128" name="TextBox 42">
                <a:extLst>
                  <a:ext uri="{FF2B5EF4-FFF2-40B4-BE49-F238E27FC236}">
                    <a16:creationId xmlns:a16="http://schemas.microsoft.com/office/drawing/2014/main" id="{28254E51-7A83-03B4-933E-EB2F0209103C}"/>
                  </a:ext>
                </a:extLst>
              </p:cNvPr>
              <p:cNvSpPr txBox="1"/>
              <p:nvPr/>
            </p:nvSpPr>
            <p:spPr>
              <a:xfrm>
                <a:off x="103357" y="14640"/>
                <a:ext cx="895758" cy="126880"/>
              </a:xfrm>
              <a:prstGeom prst="rect">
                <a:avLst/>
              </a:prstGeom>
            </p:spPr>
            <p:txBody>
              <a:bodyPr lIns="11875" tIns="11875" rIns="11875" bIns="11875" rtlCol="0" anchor="ctr"/>
              <a:lstStyle/>
              <a:p>
                <a:pPr marL="0" lvl="0" indent="0" algn="ctr">
                  <a:lnSpc>
                    <a:spcPts val="1125"/>
                  </a:lnSpc>
                  <a:spcBef>
                    <a:spcPct val="0"/>
                  </a:spcBef>
                </a:pPr>
                <a:endParaRPr/>
              </a:p>
            </p:txBody>
          </p:sp>
        </p:grpSp>
        <p:sp>
          <p:nvSpPr>
            <p:cNvPr id="126" name="Freeform 43">
              <a:extLst>
                <a:ext uri="{FF2B5EF4-FFF2-40B4-BE49-F238E27FC236}">
                  <a16:creationId xmlns:a16="http://schemas.microsoft.com/office/drawing/2014/main" id="{71F63450-FCA0-AE5F-FFBE-76F9593FF083}"/>
                </a:ext>
              </a:extLst>
            </p:cNvPr>
            <p:cNvSpPr/>
            <p:nvPr/>
          </p:nvSpPr>
          <p:spPr>
            <a:xfrm>
              <a:off x="32542306" y="0"/>
              <a:ext cx="6550063" cy="4989263"/>
            </a:xfrm>
            <a:custGeom>
              <a:avLst/>
              <a:gdLst/>
              <a:ahLst/>
              <a:cxnLst/>
              <a:rect l="l" t="t" r="r" b="b"/>
              <a:pathLst>
                <a:path w="6550063" h="4989263">
                  <a:moveTo>
                    <a:pt x="0" y="0"/>
                  </a:moveTo>
                  <a:lnTo>
                    <a:pt x="6550063" y="0"/>
                  </a:lnTo>
                  <a:lnTo>
                    <a:pt x="6550063" y="4989263"/>
                  </a:lnTo>
                  <a:lnTo>
                    <a:pt x="0" y="4989263"/>
                  </a:lnTo>
                  <a:lnTo>
                    <a:pt x="0" y="0"/>
                  </a:lnTo>
                  <a:close/>
                </a:path>
              </a:pathLst>
            </a:custGeom>
            <a:blipFill>
              <a:blip r:embed="rId2">
                <a:extLst>
                  <a:ext uri="{96DAC541-7B7A-43D3-8B79-37D633B846F1}">
                    <asvg:svgBlip xmlns:asvg="http://schemas.microsoft.com/office/drawing/2016/SVG/main" r:embed="rId3"/>
                  </a:ext>
                </a:extLst>
              </a:blip>
              <a:stretch>
                <a:fillRect l="-395422"/>
              </a:stretch>
            </a:blipFill>
          </p:spPr>
          <p:txBody>
            <a:bodyPr/>
            <a:lstStyle/>
            <a:p>
              <a:endParaRPr lang="fr-FR"/>
            </a:p>
          </p:txBody>
        </p:sp>
      </p:grpSp>
      <p:sp>
        <p:nvSpPr>
          <p:cNvPr id="147" name="TextBox 44">
            <a:extLst>
              <a:ext uri="{FF2B5EF4-FFF2-40B4-BE49-F238E27FC236}">
                <a16:creationId xmlns:a16="http://schemas.microsoft.com/office/drawing/2014/main" id="{FC80B22D-3A56-62E2-C325-4A8AF108D646}"/>
              </a:ext>
            </a:extLst>
          </p:cNvPr>
          <p:cNvSpPr txBox="1"/>
          <p:nvPr userDrawn="1"/>
        </p:nvSpPr>
        <p:spPr>
          <a:xfrm>
            <a:off x="1537109" y="4878313"/>
            <a:ext cx="14026306" cy="812467"/>
          </a:xfrm>
          <a:prstGeom prst="rect">
            <a:avLst/>
          </a:prstGeom>
        </p:spPr>
        <p:txBody>
          <a:bodyPr lIns="0" tIns="0" rIns="0" bIns="0" rtlCol="0" anchor="t">
            <a:spAutoFit/>
          </a:bodyPr>
          <a:lstStyle/>
          <a:p>
            <a:pPr algn="ctr">
              <a:lnSpc>
                <a:spcPts val="5634"/>
              </a:lnSpc>
            </a:pPr>
            <a:r>
              <a:rPr lang="en-US" sz="7807" b="1" dirty="0">
                <a:solidFill>
                  <a:srgbClr val="3AB894"/>
                </a:solidFill>
                <a:latin typeface="Acherus Grotesque Bold"/>
                <a:ea typeface="Acherus Grotesque Bold"/>
                <a:cs typeface="Acherus Grotesque Bold"/>
                <a:sym typeface="Acherus Grotesque Bold"/>
              </a:rPr>
              <a:t>CHANGEMENT CLIMATIQUE</a:t>
            </a:r>
          </a:p>
        </p:txBody>
      </p:sp>
      <p:sp>
        <p:nvSpPr>
          <p:cNvPr id="148" name="TextBox 45">
            <a:extLst>
              <a:ext uri="{FF2B5EF4-FFF2-40B4-BE49-F238E27FC236}">
                <a16:creationId xmlns:a16="http://schemas.microsoft.com/office/drawing/2014/main" id="{618C1E38-A9B2-5359-7CCB-F8C51095B0C9}"/>
              </a:ext>
            </a:extLst>
          </p:cNvPr>
          <p:cNvSpPr txBox="1"/>
          <p:nvPr userDrawn="1"/>
        </p:nvSpPr>
        <p:spPr>
          <a:xfrm>
            <a:off x="1599220" y="5484751"/>
            <a:ext cx="14026306" cy="615758"/>
          </a:xfrm>
          <a:prstGeom prst="rect">
            <a:avLst/>
          </a:prstGeom>
        </p:spPr>
        <p:txBody>
          <a:bodyPr lIns="0" tIns="0" rIns="0" bIns="0" rtlCol="0" anchor="t">
            <a:spAutoFit/>
          </a:bodyPr>
          <a:lstStyle/>
          <a:p>
            <a:pPr algn="ctr">
              <a:lnSpc>
                <a:spcPts val="4870"/>
              </a:lnSpc>
              <a:spcBef>
                <a:spcPct val="0"/>
              </a:spcBef>
            </a:pPr>
            <a:r>
              <a:rPr lang="en-US" sz="3479" b="1" dirty="0">
                <a:solidFill>
                  <a:srgbClr val="FFFFFF"/>
                </a:solidFill>
                <a:latin typeface="Acherus Grotesque Bold"/>
                <a:ea typeface="Acherus Grotesque Bold"/>
                <a:cs typeface="Acherus Grotesque Bold"/>
                <a:sym typeface="Acherus Grotesque Bold"/>
              </a:rPr>
              <a:t>POUR DES RÉNOVATIONS ET DES CONSTRUCTIONS DURABLES</a:t>
            </a:r>
          </a:p>
        </p:txBody>
      </p:sp>
      <p:sp>
        <p:nvSpPr>
          <p:cNvPr id="149" name="TextBox 46">
            <a:extLst>
              <a:ext uri="{FF2B5EF4-FFF2-40B4-BE49-F238E27FC236}">
                <a16:creationId xmlns:a16="http://schemas.microsoft.com/office/drawing/2014/main" id="{B0965591-A94E-4E13-60B9-4D6876802643}"/>
              </a:ext>
            </a:extLst>
          </p:cNvPr>
          <p:cNvSpPr txBox="1"/>
          <p:nvPr userDrawn="1"/>
        </p:nvSpPr>
        <p:spPr>
          <a:xfrm>
            <a:off x="13639275" y="865889"/>
            <a:ext cx="3297817" cy="881935"/>
          </a:xfrm>
          <a:prstGeom prst="rect">
            <a:avLst/>
          </a:prstGeom>
        </p:spPr>
        <p:txBody>
          <a:bodyPr lIns="0" tIns="0" rIns="0" bIns="0" rtlCol="0" anchor="t">
            <a:spAutoFit/>
          </a:bodyPr>
          <a:lstStyle/>
          <a:p>
            <a:pPr marL="0" lvl="0" indent="0" algn="r">
              <a:lnSpc>
                <a:spcPts val="3451"/>
              </a:lnSpc>
            </a:pPr>
            <a:r>
              <a:rPr lang="en-US" sz="2876" b="1" u="none" strike="noStrike">
                <a:solidFill>
                  <a:srgbClr val="FFFFFF"/>
                </a:solidFill>
                <a:latin typeface="Acherus Grotesque Bold"/>
                <a:ea typeface="Acherus Grotesque Bold"/>
                <a:cs typeface="Acherus Grotesque Bold"/>
                <a:sym typeface="Acherus Grotesque Bold"/>
              </a:rPr>
              <a:t>4-5 sept. 2025</a:t>
            </a:r>
          </a:p>
          <a:p>
            <a:pPr marL="0" lvl="0" indent="0" algn="r">
              <a:lnSpc>
                <a:spcPts val="3451"/>
              </a:lnSpc>
            </a:pPr>
            <a:r>
              <a:rPr lang="en-US" sz="2876" b="1" u="none" strike="noStrike">
                <a:solidFill>
                  <a:srgbClr val="FD5A51"/>
                </a:solidFill>
                <a:latin typeface="Acherus Grotesque Bold"/>
                <a:ea typeface="Acherus Grotesque Bold"/>
                <a:cs typeface="Acherus Grotesque Bold"/>
                <a:sym typeface="Acherus Grotesque Bold"/>
              </a:rPr>
              <a:t>Lille Grand Palais</a:t>
            </a:r>
          </a:p>
        </p:txBody>
      </p:sp>
      <p:grpSp>
        <p:nvGrpSpPr>
          <p:cNvPr id="150" name="Group 47">
            <a:extLst>
              <a:ext uri="{FF2B5EF4-FFF2-40B4-BE49-F238E27FC236}">
                <a16:creationId xmlns:a16="http://schemas.microsoft.com/office/drawing/2014/main" id="{529405F2-0A95-8F2C-5411-A28E51741F58}"/>
              </a:ext>
            </a:extLst>
          </p:cNvPr>
          <p:cNvGrpSpPr>
            <a:grpSpLocks noChangeAspect="1"/>
          </p:cNvGrpSpPr>
          <p:nvPr userDrawn="1"/>
        </p:nvGrpSpPr>
        <p:grpSpPr>
          <a:xfrm>
            <a:off x="840952" y="531296"/>
            <a:ext cx="3432716" cy="3255244"/>
            <a:chOff x="0" y="0"/>
            <a:chExt cx="476809" cy="452145"/>
          </a:xfrm>
        </p:grpSpPr>
        <p:sp>
          <p:nvSpPr>
            <p:cNvPr id="151" name="Freeform 48">
              <a:extLst>
                <a:ext uri="{FF2B5EF4-FFF2-40B4-BE49-F238E27FC236}">
                  <a16:creationId xmlns:a16="http://schemas.microsoft.com/office/drawing/2014/main" id="{A5542364-3199-D248-FCD1-D8C3143DA811}"/>
                </a:ext>
              </a:extLst>
            </p:cNvPr>
            <p:cNvSpPr/>
            <p:nvPr/>
          </p:nvSpPr>
          <p:spPr>
            <a:xfrm>
              <a:off x="63500" y="63500"/>
              <a:ext cx="163322" cy="160401"/>
            </a:xfrm>
            <a:custGeom>
              <a:avLst/>
              <a:gdLst/>
              <a:ahLst/>
              <a:cxnLst/>
              <a:rect l="l" t="t" r="r" b="b"/>
              <a:pathLst>
                <a:path w="163322" h="160401">
                  <a:moveTo>
                    <a:pt x="81788" y="160401"/>
                  </a:moveTo>
                  <a:cubicBezTo>
                    <a:pt x="124968" y="160401"/>
                    <a:pt x="160401" y="144907"/>
                    <a:pt x="163322" y="93345"/>
                  </a:cubicBezTo>
                  <a:lnTo>
                    <a:pt x="115443" y="93345"/>
                  </a:lnTo>
                  <a:cubicBezTo>
                    <a:pt x="111125" y="108331"/>
                    <a:pt x="97790" y="113665"/>
                    <a:pt x="81788" y="113665"/>
                  </a:cubicBezTo>
                  <a:cubicBezTo>
                    <a:pt x="62738" y="113284"/>
                    <a:pt x="46736" y="103886"/>
                    <a:pt x="46736" y="80264"/>
                  </a:cubicBezTo>
                  <a:cubicBezTo>
                    <a:pt x="46736" y="56642"/>
                    <a:pt x="62738" y="47244"/>
                    <a:pt x="81788" y="46990"/>
                  </a:cubicBezTo>
                  <a:cubicBezTo>
                    <a:pt x="97790" y="46990"/>
                    <a:pt x="111125" y="52197"/>
                    <a:pt x="115443" y="67183"/>
                  </a:cubicBezTo>
                  <a:lnTo>
                    <a:pt x="163322" y="67183"/>
                  </a:lnTo>
                  <a:cubicBezTo>
                    <a:pt x="160401" y="15621"/>
                    <a:pt x="124841" y="127"/>
                    <a:pt x="81788" y="0"/>
                  </a:cubicBezTo>
                  <a:cubicBezTo>
                    <a:pt x="36830" y="254"/>
                    <a:pt x="0" y="17018"/>
                    <a:pt x="0" y="79883"/>
                  </a:cubicBezTo>
                  <a:cubicBezTo>
                    <a:pt x="0" y="142748"/>
                    <a:pt x="36830" y="160274"/>
                    <a:pt x="81788" y="160401"/>
                  </a:cubicBezTo>
                </a:path>
              </a:pathLst>
            </a:custGeom>
            <a:solidFill>
              <a:srgbClr val="FFFFFF"/>
            </a:solidFill>
          </p:spPr>
          <p:txBody>
            <a:bodyPr/>
            <a:lstStyle/>
            <a:p>
              <a:endParaRPr lang="fr-FR"/>
            </a:p>
          </p:txBody>
        </p:sp>
        <p:sp>
          <p:nvSpPr>
            <p:cNvPr id="152" name="Freeform 49">
              <a:extLst>
                <a:ext uri="{FF2B5EF4-FFF2-40B4-BE49-F238E27FC236}">
                  <a16:creationId xmlns:a16="http://schemas.microsoft.com/office/drawing/2014/main" id="{CD1939E1-0A83-F43E-AE8C-FA6A34DFA4A1}"/>
                </a:ext>
              </a:extLst>
            </p:cNvPr>
            <p:cNvSpPr/>
            <p:nvPr/>
          </p:nvSpPr>
          <p:spPr>
            <a:xfrm>
              <a:off x="73279" y="234823"/>
              <a:ext cx="159258" cy="153797"/>
            </a:xfrm>
            <a:custGeom>
              <a:avLst/>
              <a:gdLst/>
              <a:ahLst/>
              <a:cxnLst/>
              <a:rect l="l" t="t" r="r" b="b"/>
              <a:pathLst>
                <a:path w="159258" h="153797">
                  <a:moveTo>
                    <a:pt x="107442" y="117221"/>
                  </a:moveTo>
                  <a:lnTo>
                    <a:pt x="46990" y="117221"/>
                  </a:lnTo>
                  <a:lnTo>
                    <a:pt x="46990" y="96647"/>
                  </a:lnTo>
                  <a:lnTo>
                    <a:pt x="107442" y="96647"/>
                  </a:lnTo>
                  <a:cubicBezTo>
                    <a:pt x="111506" y="96647"/>
                    <a:pt x="114808" y="101854"/>
                    <a:pt x="114808" y="106934"/>
                  </a:cubicBezTo>
                  <a:lnTo>
                    <a:pt x="111506" y="117221"/>
                  </a:lnTo>
                  <a:moveTo>
                    <a:pt x="46990" y="36576"/>
                  </a:moveTo>
                  <a:lnTo>
                    <a:pt x="98679" y="36576"/>
                  </a:lnTo>
                  <a:cubicBezTo>
                    <a:pt x="102743" y="36576"/>
                    <a:pt x="106045" y="41783"/>
                    <a:pt x="106045" y="46863"/>
                  </a:cubicBezTo>
                  <a:lnTo>
                    <a:pt x="102743" y="57277"/>
                  </a:lnTo>
                  <a:lnTo>
                    <a:pt x="46990" y="57277"/>
                  </a:lnTo>
                  <a:close/>
                  <a:moveTo>
                    <a:pt x="136144" y="74295"/>
                  </a:moveTo>
                  <a:cubicBezTo>
                    <a:pt x="144780" y="67310"/>
                    <a:pt x="150114" y="56007"/>
                    <a:pt x="150114" y="41275"/>
                  </a:cubicBezTo>
                  <a:cubicBezTo>
                    <a:pt x="150368" y="14478"/>
                    <a:pt x="132715" y="0"/>
                    <a:pt x="111887" y="127"/>
                  </a:cubicBezTo>
                  <a:lnTo>
                    <a:pt x="0" y="127"/>
                  </a:lnTo>
                  <a:lnTo>
                    <a:pt x="0" y="153797"/>
                  </a:lnTo>
                  <a:lnTo>
                    <a:pt x="120777" y="153797"/>
                  </a:lnTo>
                  <a:cubicBezTo>
                    <a:pt x="141478" y="153797"/>
                    <a:pt x="159258" y="139319"/>
                    <a:pt x="159004" y="112522"/>
                  </a:cubicBezTo>
                  <a:cubicBezTo>
                    <a:pt x="159004" y="93218"/>
                    <a:pt x="149860" y="79883"/>
                    <a:pt x="136271" y="74295"/>
                  </a:cubicBezTo>
                </a:path>
              </a:pathLst>
            </a:custGeom>
            <a:solidFill>
              <a:srgbClr val="FFFFFF"/>
            </a:solidFill>
          </p:spPr>
          <p:txBody>
            <a:bodyPr/>
            <a:lstStyle/>
            <a:p>
              <a:endParaRPr lang="fr-FR"/>
            </a:p>
          </p:txBody>
        </p:sp>
        <p:sp>
          <p:nvSpPr>
            <p:cNvPr id="153" name="Freeform 50">
              <a:extLst>
                <a:ext uri="{FF2B5EF4-FFF2-40B4-BE49-F238E27FC236}">
                  <a16:creationId xmlns:a16="http://schemas.microsoft.com/office/drawing/2014/main" id="{FFD5FE50-B4F0-E1AF-B856-E02A28AD5D95}"/>
                </a:ext>
              </a:extLst>
            </p:cNvPr>
            <p:cNvSpPr/>
            <p:nvPr/>
          </p:nvSpPr>
          <p:spPr>
            <a:xfrm>
              <a:off x="241427" y="66294"/>
              <a:ext cx="160782" cy="154178"/>
            </a:xfrm>
            <a:custGeom>
              <a:avLst/>
              <a:gdLst/>
              <a:ahLst/>
              <a:cxnLst/>
              <a:rect l="l" t="t" r="r" b="b"/>
              <a:pathLst>
                <a:path w="160782" h="154178">
                  <a:moveTo>
                    <a:pt x="47117" y="60071"/>
                  </a:moveTo>
                  <a:lnTo>
                    <a:pt x="107823" y="154178"/>
                  </a:lnTo>
                  <a:lnTo>
                    <a:pt x="160782" y="154178"/>
                  </a:lnTo>
                  <a:lnTo>
                    <a:pt x="160782" y="0"/>
                  </a:lnTo>
                  <a:lnTo>
                    <a:pt x="113665" y="0"/>
                  </a:lnTo>
                  <a:lnTo>
                    <a:pt x="113665" y="81661"/>
                  </a:lnTo>
                  <a:lnTo>
                    <a:pt x="64770" y="0"/>
                  </a:lnTo>
                  <a:lnTo>
                    <a:pt x="0" y="0"/>
                  </a:lnTo>
                  <a:lnTo>
                    <a:pt x="0" y="154178"/>
                  </a:lnTo>
                  <a:lnTo>
                    <a:pt x="46990" y="154178"/>
                  </a:lnTo>
                  <a:close/>
                </a:path>
              </a:pathLst>
            </a:custGeom>
            <a:solidFill>
              <a:srgbClr val="FFFFFF"/>
            </a:solidFill>
          </p:spPr>
          <p:txBody>
            <a:bodyPr/>
            <a:lstStyle/>
            <a:p>
              <a:endParaRPr lang="fr-FR"/>
            </a:p>
          </p:txBody>
        </p:sp>
        <p:sp>
          <p:nvSpPr>
            <p:cNvPr id="154" name="Freeform 51">
              <a:extLst>
                <a:ext uri="{FF2B5EF4-FFF2-40B4-BE49-F238E27FC236}">
                  <a16:creationId xmlns:a16="http://schemas.microsoft.com/office/drawing/2014/main" id="{F69994FA-C96C-2E2E-FE14-47A7E141D8DD}"/>
                </a:ext>
              </a:extLst>
            </p:cNvPr>
            <p:cNvSpPr/>
            <p:nvPr/>
          </p:nvSpPr>
          <p:spPr>
            <a:xfrm>
              <a:off x="241427" y="234315"/>
              <a:ext cx="172085" cy="154686"/>
            </a:xfrm>
            <a:custGeom>
              <a:avLst/>
              <a:gdLst/>
              <a:ahLst/>
              <a:cxnLst/>
              <a:rect l="l" t="t" r="r" b="b"/>
              <a:pathLst>
                <a:path w="172085" h="154686">
                  <a:moveTo>
                    <a:pt x="114554" y="635"/>
                  </a:moveTo>
                  <a:lnTo>
                    <a:pt x="0" y="635"/>
                  </a:lnTo>
                  <a:lnTo>
                    <a:pt x="0" y="154178"/>
                  </a:lnTo>
                  <a:lnTo>
                    <a:pt x="114554" y="154178"/>
                  </a:lnTo>
                  <a:cubicBezTo>
                    <a:pt x="147574" y="154686"/>
                    <a:pt x="172085" y="119126"/>
                    <a:pt x="171831" y="77343"/>
                  </a:cubicBezTo>
                  <a:cubicBezTo>
                    <a:pt x="172085" y="35433"/>
                    <a:pt x="147574" y="0"/>
                    <a:pt x="114554" y="508"/>
                  </a:cubicBezTo>
                  <a:moveTo>
                    <a:pt x="103251" y="117602"/>
                  </a:moveTo>
                  <a:lnTo>
                    <a:pt x="46101" y="117602"/>
                  </a:lnTo>
                  <a:lnTo>
                    <a:pt x="46101" y="37084"/>
                  </a:lnTo>
                  <a:lnTo>
                    <a:pt x="103251" y="37084"/>
                  </a:lnTo>
                  <a:cubicBezTo>
                    <a:pt x="126238" y="37084"/>
                    <a:pt x="120396" y="75184"/>
                    <a:pt x="143891" y="75184"/>
                  </a:cubicBezTo>
                  <a:lnTo>
                    <a:pt x="143891" y="76327"/>
                  </a:lnTo>
                  <a:cubicBezTo>
                    <a:pt x="120396" y="76327"/>
                    <a:pt x="126238" y="117729"/>
                    <a:pt x="103251" y="117729"/>
                  </a:cubicBezTo>
                </a:path>
              </a:pathLst>
            </a:custGeom>
            <a:solidFill>
              <a:srgbClr val="3AB894"/>
            </a:solidFill>
          </p:spPr>
          <p:txBody>
            <a:bodyPr/>
            <a:lstStyle/>
            <a:p>
              <a:endParaRPr lang="fr-FR"/>
            </a:p>
          </p:txBody>
        </p:sp>
      </p:grpSp>
      <p:sp>
        <p:nvSpPr>
          <p:cNvPr id="155" name="Freeform 52">
            <a:extLst>
              <a:ext uri="{FF2B5EF4-FFF2-40B4-BE49-F238E27FC236}">
                <a16:creationId xmlns:a16="http://schemas.microsoft.com/office/drawing/2014/main" id="{F81A6697-F1EB-19DD-48E8-3FDDE6FDC065}"/>
              </a:ext>
            </a:extLst>
          </p:cNvPr>
          <p:cNvSpPr/>
          <p:nvPr userDrawn="1"/>
        </p:nvSpPr>
        <p:spPr>
          <a:xfrm>
            <a:off x="3913272" y="915263"/>
            <a:ext cx="2201638" cy="2487310"/>
          </a:xfrm>
          <a:custGeom>
            <a:avLst/>
            <a:gdLst/>
            <a:ahLst/>
            <a:cxnLst/>
            <a:rect l="l" t="t" r="r" b="b"/>
            <a:pathLst>
              <a:path w="2201638" h="2487310">
                <a:moveTo>
                  <a:pt x="0" y="0"/>
                </a:moveTo>
                <a:lnTo>
                  <a:pt x="2201638" y="0"/>
                </a:lnTo>
                <a:lnTo>
                  <a:pt x="2201638" y="2487310"/>
                </a:lnTo>
                <a:lnTo>
                  <a:pt x="0" y="2487310"/>
                </a:lnTo>
                <a:lnTo>
                  <a:pt x="0" y="0"/>
                </a:lnTo>
                <a:close/>
              </a:path>
            </a:pathLst>
          </a:custGeom>
          <a:blipFill>
            <a:blip r:embed="rId4"/>
            <a:stretch>
              <a:fillRect l="-137668" t="-3346" b="-13665"/>
            </a:stretch>
          </a:blipFill>
        </p:spPr>
        <p:txBody>
          <a:bodyPr/>
          <a:lstStyle/>
          <a:p>
            <a:endParaRPr lang="fr-FR"/>
          </a:p>
        </p:txBody>
      </p:sp>
      <p:sp>
        <p:nvSpPr>
          <p:cNvPr id="156" name="TextBox 44">
            <a:extLst>
              <a:ext uri="{FF2B5EF4-FFF2-40B4-BE49-F238E27FC236}">
                <a16:creationId xmlns:a16="http://schemas.microsoft.com/office/drawing/2014/main" id="{9177A1D1-D716-CF4B-8D89-CB175B33CE40}"/>
              </a:ext>
            </a:extLst>
          </p:cNvPr>
          <p:cNvSpPr txBox="1"/>
          <p:nvPr userDrawn="1"/>
        </p:nvSpPr>
        <p:spPr>
          <a:xfrm>
            <a:off x="1632948" y="4013552"/>
            <a:ext cx="14026306" cy="751103"/>
          </a:xfrm>
          <a:prstGeom prst="rect">
            <a:avLst/>
          </a:prstGeom>
        </p:spPr>
        <p:txBody>
          <a:bodyPr lIns="0" tIns="0" rIns="0" bIns="0" rtlCol="0" anchor="t">
            <a:spAutoFit/>
          </a:bodyPr>
          <a:lstStyle/>
          <a:p>
            <a:pPr algn="ctr">
              <a:lnSpc>
                <a:spcPts val="5634"/>
              </a:lnSpc>
            </a:pPr>
            <a:r>
              <a:rPr lang="en-US" sz="6058" b="1" dirty="0">
                <a:solidFill>
                  <a:srgbClr val="FFFFFF"/>
                </a:solidFill>
                <a:latin typeface="Acherus Grotesque Bold"/>
                <a:ea typeface="Acherus Grotesque Bold"/>
                <a:cs typeface="Acherus Grotesque Bold"/>
                <a:sym typeface="Acherus Grotesque Bold"/>
              </a:rPr>
              <a:t>REPENSER LES PRATIQUES FACE AU</a:t>
            </a:r>
            <a:endParaRPr lang="en-US" sz="7807" b="1" dirty="0">
              <a:solidFill>
                <a:srgbClr val="3AB894"/>
              </a:solidFill>
              <a:latin typeface="Acherus Grotesque Bold"/>
              <a:ea typeface="Acherus Grotesque Bold"/>
              <a:cs typeface="Acherus Grotesque Bold"/>
              <a:sym typeface="Acherus Grotesque Bo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11/25/2024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11/25/2024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9" name="Group 4">
            <a:extLst>
              <a:ext uri="{FF2B5EF4-FFF2-40B4-BE49-F238E27FC236}">
                <a16:creationId xmlns:a16="http://schemas.microsoft.com/office/drawing/2014/main" id="{0BC34A37-089F-066F-1603-946B29E9AD24}"/>
              </a:ext>
            </a:extLst>
          </p:cNvPr>
          <p:cNvGrpSpPr/>
          <p:nvPr userDrawn="1"/>
        </p:nvGrpSpPr>
        <p:grpSpPr>
          <a:xfrm>
            <a:off x="-293448" y="9989315"/>
            <a:ext cx="18873665" cy="425611"/>
            <a:chOff x="0" y="0"/>
            <a:chExt cx="3929425" cy="88611"/>
          </a:xfrm>
        </p:grpSpPr>
        <p:sp>
          <p:nvSpPr>
            <p:cNvPr id="10" name="Freeform 5">
              <a:extLst>
                <a:ext uri="{FF2B5EF4-FFF2-40B4-BE49-F238E27FC236}">
                  <a16:creationId xmlns:a16="http://schemas.microsoft.com/office/drawing/2014/main" id="{C2D59906-6765-9023-CA85-3456251C47E5}"/>
                </a:ext>
              </a:extLst>
            </p:cNvPr>
            <p:cNvSpPr/>
            <p:nvPr/>
          </p:nvSpPr>
          <p:spPr>
            <a:xfrm>
              <a:off x="0" y="0"/>
              <a:ext cx="3929425" cy="88611"/>
            </a:xfrm>
            <a:custGeom>
              <a:avLst/>
              <a:gdLst/>
              <a:ahLst/>
              <a:cxnLst/>
              <a:rect l="l" t="t" r="r" b="b"/>
              <a:pathLst>
                <a:path w="3929425" h="88611">
                  <a:moveTo>
                    <a:pt x="0" y="0"/>
                  </a:moveTo>
                  <a:lnTo>
                    <a:pt x="3929425" y="0"/>
                  </a:lnTo>
                  <a:lnTo>
                    <a:pt x="3929425" y="88611"/>
                  </a:lnTo>
                  <a:lnTo>
                    <a:pt x="0" y="88611"/>
                  </a:lnTo>
                  <a:close/>
                </a:path>
              </a:pathLst>
            </a:custGeom>
            <a:solidFill>
              <a:srgbClr val="FD5A51"/>
            </a:solidFill>
          </p:spPr>
          <p:txBody>
            <a:bodyPr/>
            <a:lstStyle/>
            <a:p>
              <a:endParaRPr lang="fr-FR"/>
            </a:p>
          </p:txBody>
        </p:sp>
        <p:sp>
          <p:nvSpPr>
            <p:cNvPr id="11" name="TextBox 6">
              <a:extLst>
                <a:ext uri="{FF2B5EF4-FFF2-40B4-BE49-F238E27FC236}">
                  <a16:creationId xmlns:a16="http://schemas.microsoft.com/office/drawing/2014/main" id="{151B37E2-CA93-D0F7-D347-2CE83D0A0E24}"/>
                </a:ext>
              </a:extLst>
            </p:cNvPr>
            <p:cNvSpPr txBox="1"/>
            <p:nvPr/>
          </p:nvSpPr>
          <p:spPr>
            <a:xfrm>
              <a:off x="0" y="0"/>
              <a:ext cx="3929425" cy="88611"/>
            </a:xfrm>
            <a:prstGeom prst="rect">
              <a:avLst/>
            </a:prstGeom>
          </p:spPr>
          <p:txBody>
            <a:bodyPr lIns="35064" tIns="35064" rIns="35064" bIns="35064" rtlCol="0" anchor="ctr"/>
            <a:lstStyle/>
            <a:p>
              <a:pPr algn="ctr">
                <a:lnSpc>
                  <a:spcPts val="1014"/>
                </a:lnSpc>
              </a:pPr>
              <a:endParaRPr/>
            </a:p>
          </p:txBody>
        </p:sp>
      </p:grpSp>
      <p:sp>
        <p:nvSpPr>
          <p:cNvPr id="12" name="Freeform 7">
            <a:extLst>
              <a:ext uri="{FF2B5EF4-FFF2-40B4-BE49-F238E27FC236}">
                <a16:creationId xmlns:a16="http://schemas.microsoft.com/office/drawing/2014/main" id="{7FCAA4AD-0181-D77B-1AEE-1C42BABE19AB}"/>
              </a:ext>
            </a:extLst>
          </p:cNvPr>
          <p:cNvSpPr/>
          <p:nvPr userDrawn="1"/>
        </p:nvSpPr>
        <p:spPr>
          <a:xfrm rot="-10029624">
            <a:off x="10903511" y="6634212"/>
            <a:ext cx="7026459" cy="6642823"/>
          </a:xfrm>
          <a:custGeom>
            <a:avLst/>
            <a:gdLst/>
            <a:ahLst/>
            <a:cxnLst/>
            <a:rect l="l" t="t" r="r" b="b"/>
            <a:pathLst>
              <a:path w="7026459" h="6642823">
                <a:moveTo>
                  <a:pt x="0" y="0"/>
                </a:moveTo>
                <a:lnTo>
                  <a:pt x="7026458" y="0"/>
                </a:lnTo>
                <a:lnTo>
                  <a:pt x="7026458" y="6642823"/>
                </a:lnTo>
                <a:lnTo>
                  <a:pt x="0" y="664282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grpSp>
        <p:nvGrpSpPr>
          <p:cNvPr id="18" name="Group 13">
            <a:extLst>
              <a:ext uri="{FF2B5EF4-FFF2-40B4-BE49-F238E27FC236}">
                <a16:creationId xmlns:a16="http://schemas.microsoft.com/office/drawing/2014/main" id="{3190AEC2-0894-B006-2DBC-1B7F5D7E8DED}"/>
              </a:ext>
            </a:extLst>
          </p:cNvPr>
          <p:cNvGrpSpPr/>
          <p:nvPr userDrawn="1"/>
        </p:nvGrpSpPr>
        <p:grpSpPr>
          <a:xfrm>
            <a:off x="16063107" y="455675"/>
            <a:ext cx="1856763" cy="1146050"/>
            <a:chOff x="0" y="0"/>
            <a:chExt cx="2475684" cy="1528066"/>
          </a:xfrm>
        </p:grpSpPr>
        <p:grpSp>
          <p:nvGrpSpPr>
            <p:cNvPr id="19" name="Group 14">
              <a:extLst>
                <a:ext uri="{FF2B5EF4-FFF2-40B4-BE49-F238E27FC236}">
                  <a16:creationId xmlns:a16="http://schemas.microsoft.com/office/drawing/2014/main" id="{6394FAD0-84F1-0074-E6EC-9B08777DBED2}"/>
                </a:ext>
              </a:extLst>
            </p:cNvPr>
            <p:cNvGrpSpPr>
              <a:grpSpLocks noChangeAspect="1"/>
            </p:cNvGrpSpPr>
            <p:nvPr/>
          </p:nvGrpSpPr>
          <p:grpSpPr>
            <a:xfrm>
              <a:off x="0" y="0"/>
              <a:ext cx="1611374" cy="1528066"/>
              <a:chOff x="0" y="0"/>
              <a:chExt cx="476809" cy="452145"/>
            </a:xfrm>
          </p:grpSpPr>
          <p:sp>
            <p:nvSpPr>
              <p:cNvPr id="21" name="Freeform 15">
                <a:extLst>
                  <a:ext uri="{FF2B5EF4-FFF2-40B4-BE49-F238E27FC236}">
                    <a16:creationId xmlns:a16="http://schemas.microsoft.com/office/drawing/2014/main" id="{21F86927-E111-FB68-BD5B-F1C0BE741011}"/>
                  </a:ext>
                </a:extLst>
              </p:cNvPr>
              <p:cNvSpPr/>
              <p:nvPr/>
            </p:nvSpPr>
            <p:spPr>
              <a:xfrm>
                <a:off x="63500" y="63500"/>
                <a:ext cx="163322" cy="160401"/>
              </a:xfrm>
              <a:custGeom>
                <a:avLst/>
                <a:gdLst/>
                <a:ahLst/>
                <a:cxnLst/>
                <a:rect l="l" t="t" r="r" b="b"/>
                <a:pathLst>
                  <a:path w="163322" h="160401">
                    <a:moveTo>
                      <a:pt x="81788" y="160401"/>
                    </a:moveTo>
                    <a:cubicBezTo>
                      <a:pt x="124968" y="160401"/>
                      <a:pt x="160401" y="144907"/>
                      <a:pt x="163322" y="93345"/>
                    </a:cubicBezTo>
                    <a:lnTo>
                      <a:pt x="115443" y="93345"/>
                    </a:lnTo>
                    <a:cubicBezTo>
                      <a:pt x="111125" y="108331"/>
                      <a:pt x="97790" y="113665"/>
                      <a:pt x="81788" y="113665"/>
                    </a:cubicBezTo>
                    <a:cubicBezTo>
                      <a:pt x="62738" y="113284"/>
                      <a:pt x="46736" y="103886"/>
                      <a:pt x="46736" y="80264"/>
                    </a:cubicBezTo>
                    <a:cubicBezTo>
                      <a:pt x="46736" y="56642"/>
                      <a:pt x="62738" y="47244"/>
                      <a:pt x="81788" y="46990"/>
                    </a:cubicBezTo>
                    <a:cubicBezTo>
                      <a:pt x="97790" y="46990"/>
                      <a:pt x="111125" y="52197"/>
                      <a:pt x="115443" y="67183"/>
                    </a:cubicBezTo>
                    <a:lnTo>
                      <a:pt x="163322" y="67183"/>
                    </a:lnTo>
                    <a:cubicBezTo>
                      <a:pt x="160401" y="15621"/>
                      <a:pt x="124841" y="127"/>
                      <a:pt x="81788" y="0"/>
                    </a:cubicBezTo>
                    <a:cubicBezTo>
                      <a:pt x="36830" y="254"/>
                      <a:pt x="0" y="17018"/>
                      <a:pt x="0" y="79883"/>
                    </a:cubicBezTo>
                    <a:cubicBezTo>
                      <a:pt x="0" y="142748"/>
                      <a:pt x="36830" y="160274"/>
                      <a:pt x="81788" y="160401"/>
                    </a:cubicBezTo>
                  </a:path>
                </a:pathLst>
              </a:custGeom>
              <a:solidFill>
                <a:srgbClr val="FFFFFF"/>
              </a:solidFill>
            </p:spPr>
            <p:txBody>
              <a:bodyPr/>
              <a:lstStyle/>
              <a:p>
                <a:endParaRPr lang="fr-FR"/>
              </a:p>
            </p:txBody>
          </p:sp>
          <p:sp>
            <p:nvSpPr>
              <p:cNvPr id="22" name="Freeform 16">
                <a:extLst>
                  <a:ext uri="{FF2B5EF4-FFF2-40B4-BE49-F238E27FC236}">
                    <a16:creationId xmlns:a16="http://schemas.microsoft.com/office/drawing/2014/main" id="{E1BC600B-4628-272E-413F-052B543DFE39}"/>
                  </a:ext>
                </a:extLst>
              </p:cNvPr>
              <p:cNvSpPr/>
              <p:nvPr/>
            </p:nvSpPr>
            <p:spPr>
              <a:xfrm>
                <a:off x="73279" y="234823"/>
                <a:ext cx="159258" cy="153797"/>
              </a:xfrm>
              <a:custGeom>
                <a:avLst/>
                <a:gdLst/>
                <a:ahLst/>
                <a:cxnLst/>
                <a:rect l="l" t="t" r="r" b="b"/>
                <a:pathLst>
                  <a:path w="159258" h="153797">
                    <a:moveTo>
                      <a:pt x="107442" y="117221"/>
                    </a:moveTo>
                    <a:lnTo>
                      <a:pt x="46990" y="117221"/>
                    </a:lnTo>
                    <a:lnTo>
                      <a:pt x="46990" y="96647"/>
                    </a:lnTo>
                    <a:lnTo>
                      <a:pt x="107442" y="96647"/>
                    </a:lnTo>
                    <a:cubicBezTo>
                      <a:pt x="111506" y="96647"/>
                      <a:pt x="114808" y="101854"/>
                      <a:pt x="114808" y="106934"/>
                    </a:cubicBezTo>
                    <a:lnTo>
                      <a:pt x="111506" y="117221"/>
                    </a:lnTo>
                    <a:moveTo>
                      <a:pt x="46990" y="36576"/>
                    </a:moveTo>
                    <a:lnTo>
                      <a:pt x="98679" y="36576"/>
                    </a:lnTo>
                    <a:cubicBezTo>
                      <a:pt x="102743" y="36576"/>
                      <a:pt x="106045" y="41783"/>
                      <a:pt x="106045" y="46863"/>
                    </a:cubicBezTo>
                    <a:lnTo>
                      <a:pt x="102743" y="57277"/>
                    </a:lnTo>
                    <a:lnTo>
                      <a:pt x="46990" y="57277"/>
                    </a:lnTo>
                    <a:close/>
                    <a:moveTo>
                      <a:pt x="136144" y="74295"/>
                    </a:moveTo>
                    <a:cubicBezTo>
                      <a:pt x="144780" y="67310"/>
                      <a:pt x="150114" y="56007"/>
                      <a:pt x="150114" y="41275"/>
                    </a:cubicBezTo>
                    <a:cubicBezTo>
                      <a:pt x="150368" y="14478"/>
                      <a:pt x="132715" y="0"/>
                      <a:pt x="111887" y="127"/>
                    </a:cubicBezTo>
                    <a:lnTo>
                      <a:pt x="0" y="127"/>
                    </a:lnTo>
                    <a:lnTo>
                      <a:pt x="0" y="153797"/>
                    </a:lnTo>
                    <a:lnTo>
                      <a:pt x="120777" y="153797"/>
                    </a:lnTo>
                    <a:cubicBezTo>
                      <a:pt x="141478" y="153797"/>
                      <a:pt x="159258" y="139319"/>
                      <a:pt x="159004" y="112522"/>
                    </a:cubicBezTo>
                    <a:cubicBezTo>
                      <a:pt x="159004" y="93218"/>
                      <a:pt x="149860" y="79883"/>
                      <a:pt x="136271" y="74295"/>
                    </a:cubicBezTo>
                  </a:path>
                </a:pathLst>
              </a:custGeom>
              <a:solidFill>
                <a:srgbClr val="FFFFFF"/>
              </a:solidFill>
            </p:spPr>
            <p:txBody>
              <a:bodyPr/>
              <a:lstStyle/>
              <a:p>
                <a:endParaRPr lang="fr-FR"/>
              </a:p>
            </p:txBody>
          </p:sp>
          <p:sp>
            <p:nvSpPr>
              <p:cNvPr id="23" name="Freeform 17">
                <a:extLst>
                  <a:ext uri="{FF2B5EF4-FFF2-40B4-BE49-F238E27FC236}">
                    <a16:creationId xmlns:a16="http://schemas.microsoft.com/office/drawing/2014/main" id="{B5E31B43-5DF7-7D39-4E90-E95B6A5C71D8}"/>
                  </a:ext>
                </a:extLst>
              </p:cNvPr>
              <p:cNvSpPr/>
              <p:nvPr/>
            </p:nvSpPr>
            <p:spPr>
              <a:xfrm>
                <a:off x="241427" y="66294"/>
                <a:ext cx="160782" cy="154178"/>
              </a:xfrm>
              <a:custGeom>
                <a:avLst/>
                <a:gdLst/>
                <a:ahLst/>
                <a:cxnLst/>
                <a:rect l="l" t="t" r="r" b="b"/>
                <a:pathLst>
                  <a:path w="160782" h="154178">
                    <a:moveTo>
                      <a:pt x="47117" y="60071"/>
                    </a:moveTo>
                    <a:lnTo>
                      <a:pt x="107823" y="154178"/>
                    </a:lnTo>
                    <a:lnTo>
                      <a:pt x="160782" y="154178"/>
                    </a:lnTo>
                    <a:lnTo>
                      <a:pt x="160782" y="0"/>
                    </a:lnTo>
                    <a:lnTo>
                      <a:pt x="113665" y="0"/>
                    </a:lnTo>
                    <a:lnTo>
                      <a:pt x="113665" y="81661"/>
                    </a:lnTo>
                    <a:lnTo>
                      <a:pt x="64770" y="0"/>
                    </a:lnTo>
                    <a:lnTo>
                      <a:pt x="0" y="0"/>
                    </a:lnTo>
                    <a:lnTo>
                      <a:pt x="0" y="154178"/>
                    </a:lnTo>
                    <a:lnTo>
                      <a:pt x="46990" y="154178"/>
                    </a:lnTo>
                    <a:close/>
                  </a:path>
                </a:pathLst>
              </a:custGeom>
              <a:solidFill>
                <a:srgbClr val="FFFFFF"/>
              </a:solidFill>
            </p:spPr>
            <p:txBody>
              <a:bodyPr/>
              <a:lstStyle/>
              <a:p>
                <a:endParaRPr lang="fr-FR"/>
              </a:p>
            </p:txBody>
          </p:sp>
          <p:sp>
            <p:nvSpPr>
              <p:cNvPr id="24" name="Freeform 18">
                <a:extLst>
                  <a:ext uri="{FF2B5EF4-FFF2-40B4-BE49-F238E27FC236}">
                    <a16:creationId xmlns:a16="http://schemas.microsoft.com/office/drawing/2014/main" id="{CD155C4B-5BD2-E949-C7D4-6188409342E0}"/>
                  </a:ext>
                </a:extLst>
              </p:cNvPr>
              <p:cNvSpPr/>
              <p:nvPr/>
            </p:nvSpPr>
            <p:spPr>
              <a:xfrm>
                <a:off x="241427" y="234315"/>
                <a:ext cx="172085" cy="154686"/>
              </a:xfrm>
              <a:custGeom>
                <a:avLst/>
                <a:gdLst/>
                <a:ahLst/>
                <a:cxnLst/>
                <a:rect l="l" t="t" r="r" b="b"/>
                <a:pathLst>
                  <a:path w="172085" h="154686">
                    <a:moveTo>
                      <a:pt x="114554" y="635"/>
                    </a:moveTo>
                    <a:lnTo>
                      <a:pt x="0" y="635"/>
                    </a:lnTo>
                    <a:lnTo>
                      <a:pt x="0" y="154178"/>
                    </a:lnTo>
                    <a:lnTo>
                      <a:pt x="114554" y="154178"/>
                    </a:lnTo>
                    <a:cubicBezTo>
                      <a:pt x="147574" y="154686"/>
                      <a:pt x="172085" y="119126"/>
                      <a:pt x="171831" y="77343"/>
                    </a:cubicBezTo>
                    <a:cubicBezTo>
                      <a:pt x="172085" y="35433"/>
                      <a:pt x="147574" y="0"/>
                      <a:pt x="114554" y="508"/>
                    </a:cubicBezTo>
                    <a:moveTo>
                      <a:pt x="103251" y="117602"/>
                    </a:moveTo>
                    <a:lnTo>
                      <a:pt x="46101" y="117602"/>
                    </a:lnTo>
                    <a:lnTo>
                      <a:pt x="46101" y="37084"/>
                    </a:lnTo>
                    <a:lnTo>
                      <a:pt x="103251" y="37084"/>
                    </a:lnTo>
                    <a:cubicBezTo>
                      <a:pt x="126238" y="37084"/>
                      <a:pt x="120396" y="75184"/>
                      <a:pt x="143891" y="75184"/>
                    </a:cubicBezTo>
                    <a:lnTo>
                      <a:pt x="143891" y="76327"/>
                    </a:lnTo>
                    <a:cubicBezTo>
                      <a:pt x="120396" y="76327"/>
                      <a:pt x="126238" y="117729"/>
                      <a:pt x="103251" y="117729"/>
                    </a:cubicBezTo>
                  </a:path>
                </a:pathLst>
              </a:custGeom>
              <a:solidFill>
                <a:srgbClr val="3AB894"/>
              </a:solidFill>
            </p:spPr>
            <p:txBody>
              <a:bodyPr/>
              <a:lstStyle/>
              <a:p>
                <a:endParaRPr lang="fr-FR"/>
              </a:p>
            </p:txBody>
          </p:sp>
        </p:grpSp>
        <p:sp>
          <p:nvSpPr>
            <p:cNvPr id="20" name="Freeform 19">
              <a:extLst>
                <a:ext uri="{FF2B5EF4-FFF2-40B4-BE49-F238E27FC236}">
                  <a16:creationId xmlns:a16="http://schemas.microsoft.com/office/drawing/2014/main" id="{C6F23546-8CFC-580B-CB91-8D63E81730C8}"/>
                </a:ext>
              </a:extLst>
            </p:cNvPr>
            <p:cNvSpPr/>
            <p:nvPr/>
          </p:nvSpPr>
          <p:spPr>
            <a:xfrm>
              <a:off x="1442199" y="180241"/>
              <a:ext cx="1033486" cy="1167585"/>
            </a:xfrm>
            <a:custGeom>
              <a:avLst/>
              <a:gdLst/>
              <a:ahLst/>
              <a:cxnLst/>
              <a:rect l="l" t="t" r="r" b="b"/>
              <a:pathLst>
                <a:path w="1033486" h="1167585">
                  <a:moveTo>
                    <a:pt x="0" y="0"/>
                  </a:moveTo>
                  <a:lnTo>
                    <a:pt x="1033485" y="0"/>
                  </a:lnTo>
                  <a:lnTo>
                    <a:pt x="1033485" y="1167585"/>
                  </a:lnTo>
                  <a:lnTo>
                    <a:pt x="0" y="1167585"/>
                  </a:lnTo>
                  <a:lnTo>
                    <a:pt x="0" y="0"/>
                  </a:lnTo>
                  <a:close/>
                </a:path>
              </a:pathLst>
            </a:custGeom>
            <a:blipFill>
              <a:blip r:embed="rId4"/>
              <a:stretch>
                <a:fillRect l="-137668" t="-3346" b="-13665"/>
              </a:stretch>
            </a:blipFill>
          </p:spPr>
          <p:txBody>
            <a:bodyPr/>
            <a:lstStyle/>
            <a:p>
              <a:endParaRPr lang="fr-FR"/>
            </a:p>
          </p:txBody>
        </p:sp>
      </p:grpSp>
      <p:sp>
        <p:nvSpPr>
          <p:cNvPr id="26" name="Freeform 21">
            <a:extLst>
              <a:ext uri="{FF2B5EF4-FFF2-40B4-BE49-F238E27FC236}">
                <a16:creationId xmlns:a16="http://schemas.microsoft.com/office/drawing/2014/main" id="{AAA1D08E-AEB1-67F9-A3CF-D869533DFF77}"/>
              </a:ext>
            </a:extLst>
          </p:cNvPr>
          <p:cNvSpPr/>
          <p:nvPr userDrawn="1"/>
        </p:nvSpPr>
        <p:spPr>
          <a:xfrm flipH="1" flipV="1">
            <a:off x="17126203" y="8035765"/>
            <a:ext cx="502845" cy="330049"/>
          </a:xfrm>
          <a:custGeom>
            <a:avLst/>
            <a:gdLst/>
            <a:ahLst/>
            <a:cxnLst/>
            <a:rect l="l" t="t" r="r" b="b"/>
            <a:pathLst>
              <a:path w="502845" h="330049">
                <a:moveTo>
                  <a:pt x="502845" y="330049"/>
                </a:moveTo>
                <a:lnTo>
                  <a:pt x="0" y="330049"/>
                </a:lnTo>
                <a:lnTo>
                  <a:pt x="0" y="0"/>
                </a:lnTo>
                <a:lnTo>
                  <a:pt x="502845" y="0"/>
                </a:lnTo>
                <a:lnTo>
                  <a:pt x="502845" y="330049"/>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11/25/2024</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11/25/2024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11/25/2024</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11/25/2024</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11/25/2024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1D8BD707-D9CF-40AE-B4C6-C98DA3205C09}" type="datetimeFigureOut">
              <a:rPr lang="en-US" smtClean="0"/>
              <a:pPr/>
              <a:t>11/25/2024</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B6F15528-21DE-4FAA-801E-634DDDAF4B2B}" type="slidenum">
              <a:rPr lang="en-US" smtClean="0"/>
              <a:pPr/>
              <a:t>‹N°›</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D2E58"/>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3" r:id="rId1"/>
    <p:sldLayoutId id="2147483649" r:id="rId2"/>
    <p:sldLayoutId id="2147483650" r:id="rId3"/>
    <p:sldLayoutId id="2147483651" r:id="rId4"/>
    <p:sldLayoutId id="2147483652"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7.sv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9.svg"/><Relationship Id="rId7" Type="http://schemas.openxmlformats.org/officeDocument/2006/relationships/image" Target="../media/image11.sv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18.sv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5.png"/><Relationship Id="rId2" Type="http://schemas.openxmlformats.org/officeDocument/2006/relationships/image" Target="../media/image16.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9.jpeg"/><Relationship Id="rId4" Type="http://schemas.openxmlformats.org/officeDocument/2006/relationships/image" Target="../media/image2.svg"/></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svg"/></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7.sv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8.png"/><Relationship Id="rId7"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9.svg"/></Relationships>
</file>

<file path=ppt/slides/_rels/slide6.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png"/><Relationship Id="rId7"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2.svg"/></Relationships>
</file>

<file path=ppt/slides/_rels/slide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7.xml"/><Relationship Id="rId6" Type="http://schemas.openxmlformats.org/officeDocument/2006/relationships/image" Target="../media/image7.svg"/><Relationship Id="rId5" Type="http://schemas.openxmlformats.org/officeDocument/2006/relationships/image" Target="../media/image6.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1D2E58"/>
        </a:solidFill>
        <a:effectLst/>
      </p:bgPr>
    </p:bg>
    <p:spTree>
      <p:nvGrpSpPr>
        <p:cNvPr id="1" name=""/>
        <p:cNvGrpSpPr/>
        <p:nvPr/>
      </p:nvGrpSpPr>
      <p:grpSpPr>
        <a:xfrm>
          <a:off x="0" y="0"/>
          <a:ext cx="0" cy="0"/>
          <a:chOff x="0" y="0"/>
          <a:chExt cx="0" cy="0"/>
        </a:xfrm>
      </p:grpSpPr>
      <p:grpSp>
        <p:nvGrpSpPr>
          <p:cNvPr id="2" name="Group 2"/>
          <p:cNvGrpSpPr/>
          <p:nvPr/>
        </p:nvGrpSpPr>
        <p:grpSpPr>
          <a:xfrm>
            <a:off x="-8685061" y="6493247"/>
            <a:ext cx="29319277" cy="3874940"/>
            <a:chOff x="0" y="0"/>
            <a:chExt cx="39092369" cy="5166586"/>
          </a:xfrm>
        </p:grpSpPr>
        <p:sp>
          <p:nvSpPr>
            <p:cNvPr id="3" name="Freeform 3"/>
            <p:cNvSpPr/>
            <p:nvPr/>
          </p:nvSpPr>
          <p:spPr>
            <a:xfrm>
              <a:off x="0" y="0"/>
              <a:ext cx="25588743" cy="5009321"/>
            </a:xfrm>
            <a:custGeom>
              <a:avLst/>
              <a:gdLst/>
              <a:ahLst/>
              <a:cxnLst/>
              <a:rect l="l" t="t" r="r" b="b"/>
              <a:pathLst>
                <a:path w="25588743" h="5009321">
                  <a:moveTo>
                    <a:pt x="0" y="0"/>
                  </a:moveTo>
                  <a:lnTo>
                    <a:pt x="25588743" y="0"/>
                  </a:lnTo>
                  <a:lnTo>
                    <a:pt x="25588743" y="5009321"/>
                  </a:lnTo>
                  <a:lnTo>
                    <a:pt x="0" y="5009321"/>
                  </a:lnTo>
                  <a:lnTo>
                    <a:pt x="0" y="0"/>
                  </a:lnTo>
                  <a:close/>
                </a:path>
              </a:pathLst>
            </a:custGeom>
            <a:blipFill>
              <a:blip r:embed="rId2">
                <a:extLst>
                  <a:ext uri="{96DAC541-7B7A-43D3-8B79-37D633B846F1}">
                    <asvg:svgBlip xmlns:asvg="http://schemas.microsoft.com/office/drawing/2016/SVG/main" r:embed="rId3"/>
                  </a:ext>
                </a:extLst>
              </a:blip>
              <a:stretch>
                <a:fillRect l="-1559" r="-25765"/>
              </a:stretch>
            </a:blipFill>
          </p:spPr>
          <p:txBody>
            <a:bodyPr/>
            <a:lstStyle/>
            <a:p>
              <a:endParaRPr lang="fr-FR"/>
            </a:p>
          </p:txBody>
        </p:sp>
        <p:grpSp>
          <p:nvGrpSpPr>
            <p:cNvPr id="4" name="Group 4"/>
            <p:cNvGrpSpPr/>
            <p:nvPr/>
          </p:nvGrpSpPr>
          <p:grpSpPr>
            <a:xfrm rot="-208629">
              <a:off x="25610767" y="3494670"/>
              <a:ext cx="6826295" cy="933464"/>
              <a:chOff x="0" y="0"/>
              <a:chExt cx="1584494" cy="216672"/>
            </a:xfrm>
          </p:grpSpPr>
          <p:sp>
            <p:nvSpPr>
              <p:cNvPr id="5" name="Freeform 5"/>
              <p:cNvSpPr/>
              <p:nvPr/>
            </p:nvSpPr>
            <p:spPr>
              <a:xfrm>
                <a:off x="0" y="0"/>
                <a:ext cx="1584494" cy="216672"/>
              </a:xfrm>
              <a:custGeom>
                <a:avLst/>
                <a:gdLst/>
                <a:ahLst/>
                <a:cxnLst/>
                <a:rect l="l" t="t" r="r" b="b"/>
                <a:pathLst>
                  <a:path w="1584494" h="216672">
                    <a:moveTo>
                      <a:pt x="792247" y="0"/>
                    </a:moveTo>
                    <a:cubicBezTo>
                      <a:pt x="354701" y="0"/>
                      <a:pt x="0" y="48504"/>
                      <a:pt x="0" y="108336"/>
                    </a:cubicBezTo>
                    <a:cubicBezTo>
                      <a:pt x="0" y="168168"/>
                      <a:pt x="354701" y="216672"/>
                      <a:pt x="792247" y="216672"/>
                    </a:cubicBezTo>
                    <a:cubicBezTo>
                      <a:pt x="1229793" y="216672"/>
                      <a:pt x="1584494" y="168168"/>
                      <a:pt x="1584494" y="108336"/>
                    </a:cubicBezTo>
                    <a:cubicBezTo>
                      <a:pt x="1584494" y="48504"/>
                      <a:pt x="1229793" y="0"/>
                      <a:pt x="792247" y="0"/>
                    </a:cubicBezTo>
                    <a:close/>
                  </a:path>
                </a:pathLst>
              </a:custGeom>
              <a:solidFill>
                <a:srgbClr val="FD5A51"/>
              </a:solidFill>
            </p:spPr>
            <p:txBody>
              <a:bodyPr/>
              <a:lstStyle/>
              <a:p>
                <a:endParaRPr lang="fr-FR"/>
              </a:p>
            </p:txBody>
          </p:sp>
          <p:sp>
            <p:nvSpPr>
              <p:cNvPr id="6" name="TextBox 6"/>
              <p:cNvSpPr txBox="1"/>
              <p:nvPr/>
            </p:nvSpPr>
            <p:spPr>
              <a:xfrm>
                <a:off x="148546" y="20313"/>
                <a:ext cx="1287401" cy="176046"/>
              </a:xfrm>
              <a:prstGeom prst="rect">
                <a:avLst/>
              </a:prstGeom>
            </p:spPr>
            <p:txBody>
              <a:bodyPr lIns="11875" tIns="11875" rIns="11875" bIns="11875" rtlCol="0" anchor="ctr"/>
              <a:lstStyle/>
              <a:p>
                <a:pPr algn="ctr">
                  <a:lnSpc>
                    <a:spcPts val="1125"/>
                  </a:lnSpc>
                </a:pPr>
                <a:endParaRPr/>
              </a:p>
            </p:txBody>
          </p:sp>
        </p:grpSp>
        <p:grpSp>
          <p:nvGrpSpPr>
            <p:cNvPr id="7" name="Group 7"/>
            <p:cNvGrpSpPr/>
            <p:nvPr/>
          </p:nvGrpSpPr>
          <p:grpSpPr>
            <a:xfrm rot="-231934">
              <a:off x="26090576" y="3555759"/>
              <a:ext cx="4749653" cy="672769"/>
              <a:chOff x="0" y="0"/>
              <a:chExt cx="1102471" cy="156161"/>
            </a:xfrm>
          </p:grpSpPr>
          <p:sp>
            <p:nvSpPr>
              <p:cNvPr id="8" name="Freeform 8"/>
              <p:cNvSpPr/>
              <p:nvPr/>
            </p:nvSpPr>
            <p:spPr>
              <a:xfrm>
                <a:off x="0" y="0"/>
                <a:ext cx="1102471" cy="156161"/>
              </a:xfrm>
              <a:custGeom>
                <a:avLst/>
                <a:gdLst/>
                <a:ahLst/>
                <a:cxnLst/>
                <a:rect l="l" t="t" r="r" b="b"/>
                <a:pathLst>
                  <a:path w="1102471" h="156161">
                    <a:moveTo>
                      <a:pt x="551236" y="0"/>
                    </a:moveTo>
                    <a:cubicBezTo>
                      <a:pt x="246797" y="0"/>
                      <a:pt x="0" y="34958"/>
                      <a:pt x="0" y="78080"/>
                    </a:cubicBezTo>
                    <a:cubicBezTo>
                      <a:pt x="0" y="121203"/>
                      <a:pt x="246797" y="156161"/>
                      <a:pt x="551236" y="156161"/>
                    </a:cubicBezTo>
                    <a:cubicBezTo>
                      <a:pt x="855675" y="156161"/>
                      <a:pt x="1102471" y="121203"/>
                      <a:pt x="1102471" y="78080"/>
                    </a:cubicBezTo>
                    <a:cubicBezTo>
                      <a:pt x="1102471" y="34958"/>
                      <a:pt x="855675" y="0"/>
                      <a:pt x="551236" y="0"/>
                    </a:cubicBezTo>
                    <a:close/>
                  </a:path>
                </a:pathLst>
              </a:custGeom>
              <a:solidFill>
                <a:srgbClr val="FD5A51"/>
              </a:solidFill>
              <a:ln cap="sq">
                <a:noFill/>
                <a:prstDash val="solid"/>
                <a:miter/>
              </a:ln>
            </p:spPr>
            <p:txBody>
              <a:bodyPr/>
              <a:lstStyle/>
              <a:p>
                <a:endParaRPr lang="fr-FR"/>
              </a:p>
            </p:txBody>
          </p:sp>
          <p:sp>
            <p:nvSpPr>
              <p:cNvPr id="9" name="TextBox 9"/>
              <p:cNvSpPr txBox="1"/>
              <p:nvPr/>
            </p:nvSpPr>
            <p:spPr>
              <a:xfrm>
                <a:off x="103357" y="14640"/>
                <a:ext cx="895758" cy="126880"/>
              </a:xfrm>
              <a:prstGeom prst="rect">
                <a:avLst/>
              </a:prstGeom>
            </p:spPr>
            <p:txBody>
              <a:bodyPr lIns="11875" tIns="11875" rIns="11875" bIns="11875" rtlCol="0" anchor="ctr"/>
              <a:lstStyle/>
              <a:p>
                <a:pPr algn="ctr">
                  <a:lnSpc>
                    <a:spcPts val="1125"/>
                  </a:lnSpc>
                </a:pPr>
                <a:endParaRPr/>
              </a:p>
            </p:txBody>
          </p:sp>
        </p:grpSp>
        <p:grpSp>
          <p:nvGrpSpPr>
            <p:cNvPr id="10" name="Group 10"/>
            <p:cNvGrpSpPr/>
            <p:nvPr/>
          </p:nvGrpSpPr>
          <p:grpSpPr>
            <a:xfrm rot="-67760">
              <a:off x="27580507" y="3492897"/>
              <a:ext cx="4749653" cy="672769"/>
              <a:chOff x="0" y="0"/>
              <a:chExt cx="1102471" cy="156161"/>
            </a:xfrm>
          </p:grpSpPr>
          <p:sp>
            <p:nvSpPr>
              <p:cNvPr id="11" name="Freeform 11"/>
              <p:cNvSpPr/>
              <p:nvPr/>
            </p:nvSpPr>
            <p:spPr>
              <a:xfrm>
                <a:off x="0" y="0"/>
                <a:ext cx="1102471" cy="156161"/>
              </a:xfrm>
              <a:custGeom>
                <a:avLst/>
                <a:gdLst/>
                <a:ahLst/>
                <a:cxnLst/>
                <a:rect l="l" t="t" r="r" b="b"/>
                <a:pathLst>
                  <a:path w="1102471" h="156161">
                    <a:moveTo>
                      <a:pt x="551236" y="0"/>
                    </a:moveTo>
                    <a:cubicBezTo>
                      <a:pt x="246797" y="0"/>
                      <a:pt x="0" y="34958"/>
                      <a:pt x="0" y="78080"/>
                    </a:cubicBezTo>
                    <a:cubicBezTo>
                      <a:pt x="0" y="121203"/>
                      <a:pt x="246797" y="156161"/>
                      <a:pt x="551236" y="156161"/>
                    </a:cubicBezTo>
                    <a:cubicBezTo>
                      <a:pt x="855675" y="156161"/>
                      <a:pt x="1102471" y="121203"/>
                      <a:pt x="1102471" y="78080"/>
                    </a:cubicBezTo>
                    <a:cubicBezTo>
                      <a:pt x="1102471" y="34958"/>
                      <a:pt x="855675" y="0"/>
                      <a:pt x="551236" y="0"/>
                    </a:cubicBezTo>
                    <a:close/>
                  </a:path>
                </a:pathLst>
              </a:custGeom>
              <a:solidFill>
                <a:srgbClr val="FD5A51"/>
              </a:solidFill>
              <a:ln cap="sq">
                <a:noFill/>
                <a:prstDash val="solid"/>
                <a:miter/>
              </a:ln>
            </p:spPr>
            <p:txBody>
              <a:bodyPr/>
              <a:lstStyle/>
              <a:p>
                <a:endParaRPr lang="fr-FR"/>
              </a:p>
            </p:txBody>
          </p:sp>
          <p:sp>
            <p:nvSpPr>
              <p:cNvPr id="12" name="TextBox 12"/>
              <p:cNvSpPr txBox="1"/>
              <p:nvPr/>
            </p:nvSpPr>
            <p:spPr>
              <a:xfrm>
                <a:off x="103357" y="14640"/>
                <a:ext cx="895758" cy="126880"/>
              </a:xfrm>
              <a:prstGeom prst="rect">
                <a:avLst/>
              </a:prstGeom>
            </p:spPr>
            <p:txBody>
              <a:bodyPr lIns="11875" tIns="11875" rIns="11875" bIns="11875" rtlCol="0" anchor="ctr"/>
              <a:lstStyle/>
              <a:p>
                <a:pPr marL="0" lvl="0" indent="0" algn="ctr">
                  <a:lnSpc>
                    <a:spcPts val="1125"/>
                  </a:lnSpc>
                  <a:spcBef>
                    <a:spcPct val="0"/>
                  </a:spcBef>
                </a:pPr>
                <a:endParaRPr/>
              </a:p>
            </p:txBody>
          </p:sp>
        </p:grpSp>
        <p:grpSp>
          <p:nvGrpSpPr>
            <p:cNvPr id="13" name="Group 13"/>
            <p:cNvGrpSpPr/>
            <p:nvPr/>
          </p:nvGrpSpPr>
          <p:grpSpPr>
            <a:xfrm rot="-137952">
              <a:off x="30226383" y="3811534"/>
              <a:ext cx="2138943" cy="1017868"/>
              <a:chOff x="0" y="0"/>
              <a:chExt cx="496483" cy="236264"/>
            </a:xfrm>
          </p:grpSpPr>
          <p:sp>
            <p:nvSpPr>
              <p:cNvPr id="14" name="Freeform 14"/>
              <p:cNvSpPr/>
              <p:nvPr/>
            </p:nvSpPr>
            <p:spPr>
              <a:xfrm>
                <a:off x="0" y="0"/>
                <a:ext cx="496483" cy="236264"/>
              </a:xfrm>
              <a:custGeom>
                <a:avLst/>
                <a:gdLst/>
                <a:ahLst/>
                <a:cxnLst/>
                <a:rect l="l" t="t" r="r" b="b"/>
                <a:pathLst>
                  <a:path w="496483" h="236264">
                    <a:moveTo>
                      <a:pt x="0" y="0"/>
                    </a:moveTo>
                    <a:lnTo>
                      <a:pt x="496483" y="0"/>
                    </a:lnTo>
                    <a:lnTo>
                      <a:pt x="496483" y="236264"/>
                    </a:lnTo>
                    <a:lnTo>
                      <a:pt x="0" y="236264"/>
                    </a:lnTo>
                    <a:close/>
                  </a:path>
                </a:pathLst>
              </a:custGeom>
              <a:solidFill>
                <a:srgbClr val="FD5A51"/>
              </a:solidFill>
            </p:spPr>
            <p:txBody>
              <a:bodyPr/>
              <a:lstStyle/>
              <a:p>
                <a:endParaRPr lang="fr-FR"/>
              </a:p>
            </p:txBody>
          </p:sp>
          <p:sp>
            <p:nvSpPr>
              <p:cNvPr id="15" name="TextBox 15"/>
              <p:cNvSpPr txBox="1"/>
              <p:nvPr/>
            </p:nvSpPr>
            <p:spPr>
              <a:xfrm>
                <a:off x="0" y="0"/>
                <a:ext cx="496483" cy="236264"/>
              </a:xfrm>
              <a:prstGeom prst="rect">
                <a:avLst/>
              </a:prstGeom>
            </p:spPr>
            <p:txBody>
              <a:bodyPr lIns="11875" tIns="11875" rIns="11875" bIns="11875" rtlCol="0" anchor="ctr"/>
              <a:lstStyle/>
              <a:p>
                <a:pPr algn="ctr">
                  <a:lnSpc>
                    <a:spcPts val="1125"/>
                  </a:lnSpc>
                </a:pPr>
                <a:endParaRPr/>
              </a:p>
            </p:txBody>
          </p:sp>
        </p:grpSp>
        <p:grpSp>
          <p:nvGrpSpPr>
            <p:cNvPr id="16" name="Group 16"/>
            <p:cNvGrpSpPr/>
            <p:nvPr/>
          </p:nvGrpSpPr>
          <p:grpSpPr>
            <a:xfrm>
              <a:off x="25443906" y="4658419"/>
              <a:ext cx="7186523" cy="336631"/>
              <a:chOff x="0" y="0"/>
              <a:chExt cx="1668108" cy="78138"/>
            </a:xfrm>
          </p:grpSpPr>
          <p:sp>
            <p:nvSpPr>
              <p:cNvPr id="17" name="Freeform 17"/>
              <p:cNvSpPr/>
              <p:nvPr/>
            </p:nvSpPr>
            <p:spPr>
              <a:xfrm>
                <a:off x="0" y="0"/>
                <a:ext cx="1668108" cy="78138"/>
              </a:xfrm>
              <a:custGeom>
                <a:avLst/>
                <a:gdLst/>
                <a:ahLst/>
                <a:cxnLst/>
                <a:rect l="l" t="t" r="r" b="b"/>
                <a:pathLst>
                  <a:path w="1668108" h="78138">
                    <a:moveTo>
                      <a:pt x="0" y="0"/>
                    </a:moveTo>
                    <a:lnTo>
                      <a:pt x="1668108" y="0"/>
                    </a:lnTo>
                    <a:lnTo>
                      <a:pt x="1668108" y="78138"/>
                    </a:lnTo>
                    <a:lnTo>
                      <a:pt x="0" y="78138"/>
                    </a:lnTo>
                    <a:close/>
                  </a:path>
                </a:pathLst>
              </a:custGeom>
              <a:solidFill>
                <a:srgbClr val="FD5A51"/>
              </a:solidFill>
            </p:spPr>
            <p:txBody>
              <a:bodyPr/>
              <a:lstStyle/>
              <a:p>
                <a:endParaRPr lang="fr-FR"/>
              </a:p>
            </p:txBody>
          </p:sp>
          <p:sp>
            <p:nvSpPr>
              <p:cNvPr id="18" name="TextBox 18"/>
              <p:cNvSpPr txBox="1"/>
              <p:nvPr/>
            </p:nvSpPr>
            <p:spPr>
              <a:xfrm>
                <a:off x="0" y="0"/>
                <a:ext cx="1668108" cy="78138"/>
              </a:xfrm>
              <a:prstGeom prst="rect">
                <a:avLst/>
              </a:prstGeom>
            </p:spPr>
            <p:txBody>
              <a:bodyPr lIns="11875" tIns="11875" rIns="11875" bIns="11875" rtlCol="0" anchor="ctr"/>
              <a:lstStyle/>
              <a:p>
                <a:pPr algn="ctr">
                  <a:lnSpc>
                    <a:spcPts val="1125"/>
                  </a:lnSpc>
                </a:pPr>
                <a:endParaRPr/>
              </a:p>
            </p:txBody>
          </p:sp>
        </p:grpSp>
        <p:grpSp>
          <p:nvGrpSpPr>
            <p:cNvPr id="19" name="Group 19"/>
            <p:cNvGrpSpPr/>
            <p:nvPr/>
          </p:nvGrpSpPr>
          <p:grpSpPr>
            <a:xfrm rot="97897">
              <a:off x="26065380" y="4053682"/>
              <a:ext cx="4293920" cy="788368"/>
              <a:chOff x="0" y="0"/>
              <a:chExt cx="996688" cy="182993"/>
            </a:xfrm>
          </p:grpSpPr>
          <p:sp>
            <p:nvSpPr>
              <p:cNvPr id="20" name="Freeform 20"/>
              <p:cNvSpPr/>
              <p:nvPr/>
            </p:nvSpPr>
            <p:spPr>
              <a:xfrm>
                <a:off x="0" y="0"/>
                <a:ext cx="996688" cy="182993"/>
              </a:xfrm>
              <a:custGeom>
                <a:avLst/>
                <a:gdLst/>
                <a:ahLst/>
                <a:cxnLst/>
                <a:rect l="l" t="t" r="r" b="b"/>
                <a:pathLst>
                  <a:path w="996688" h="182993">
                    <a:moveTo>
                      <a:pt x="91496" y="0"/>
                    </a:moveTo>
                    <a:lnTo>
                      <a:pt x="905192" y="0"/>
                    </a:lnTo>
                    <a:cubicBezTo>
                      <a:pt x="955724" y="0"/>
                      <a:pt x="996688" y="40964"/>
                      <a:pt x="996688" y="91496"/>
                    </a:cubicBezTo>
                    <a:lnTo>
                      <a:pt x="996688" y="91496"/>
                    </a:lnTo>
                    <a:cubicBezTo>
                      <a:pt x="996688" y="142029"/>
                      <a:pt x="955724" y="182993"/>
                      <a:pt x="905192" y="182993"/>
                    </a:cubicBezTo>
                    <a:lnTo>
                      <a:pt x="91496" y="182993"/>
                    </a:lnTo>
                    <a:cubicBezTo>
                      <a:pt x="40964" y="182993"/>
                      <a:pt x="0" y="142029"/>
                      <a:pt x="0" y="91496"/>
                    </a:cubicBezTo>
                    <a:lnTo>
                      <a:pt x="0" y="91496"/>
                    </a:lnTo>
                    <a:cubicBezTo>
                      <a:pt x="0" y="40964"/>
                      <a:pt x="40964" y="0"/>
                      <a:pt x="91496" y="0"/>
                    </a:cubicBezTo>
                    <a:close/>
                  </a:path>
                </a:pathLst>
              </a:custGeom>
              <a:solidFill>
                <a:srgbClr val="FD5A51"/>
              </a:solidFill>
            </p:spPr>
            <p:txBody>
              <a:bodyPr/>
              <a:lstStyle/>
              <a:p>
                <a:endParaRPr lang="fr-FR"/>
              </a:p>
            </p:txBody>
          </p:sp>
          <p:sp>
            <p:nvSpPr>
              <p:cNvPr id="21" name="TextBox 21"/>
              <p:cNvSpPr txBox="1"/>
              <p:nvPr/>
            </p:nvSpPr>
            <p:spPr>
              <a:xfrm>
                <a:off x="0" y="0"/>
                <a:ext cx="996688" cy="182993"/>
              </a:xfrm>
              <a:prstGeom prst="rect">
                <a:avLst/>
              </a:prstGeom>
            </p:spPr>
            <p:txBody>
              <a:bodyPr lIns="11875" tIns="11875" rIns="11875" bIns="11875" rtlCol="0" anchor="ctr"/>
              <a:lstStyle/>
              <a:p>
                <a:pPr algn="ctr">
                  <a:lnSpc>
                    <a:spcPts val="1125"/>
                  </a:lnSpc>
                </a:pPr>
                <a:endParaRPr/>
              </a:p>
            </p:txBody>
          </p:sp>
        </p:grpSp>
        <p:grpSp>
          <p:nvGrpSpPr>
            <p:cNvPr id="22" name="Group 22"/>
            <p:cNvGrpSpPr/>
            <p:nvPr/>
          </p:nvGrpSpPr>
          <p:grpSpPr>
            <a:xfrm rot="-206881">
              <a:off x="30268935" y="4593257"/>
              <a:ext cx="2356306" cy="243448"/>
              <a:chOff x="0" y="0"/>
              <a:chExt cx="546937" cy="56508"/>
            </a:xfrm>
          </p:grpSpPr>
          <p:sp>
            <p:nvSpPr>
              <p:cNvPr id="23" name="Freeform 23"/>
              <p:cNvSpPr/>
              <p:nvPr/>
            </p:nvSpPr>
            <p:spPr>
              <a:xfrm>
                <a:off x="0" y="0"/>
                <a:ext cx="546937" cy="56508"/>
              </a:xfrm>
              <a:custGeom>
                <a:avLst/>
                <a:gdLst/>
                <a:ahLst/>
                <a:cxnLst/>
                <a:rect l="l" t="t" r="r" b="b"/>
                <a:pathLst>
                  <a:path w="546937" h="56508">
                    <a:moveTo>
                      <a:pt x="0" y="0"/>
                    </a:moveTo>
                    <a:lnTo>
                      <a:pt x="546937" y="0"/>
                    </a:lnTo>
                    <a:lnTo>
                      <a:pt x="546937" y="56508"/>
                    </a:lnTo>
                    <a:lnTo>
                      <a:pt x="0" y="56508"/>
                    </a:lnTo>
                    <a:close/>
                  </a:path>
                </a:pathLst>
              </a:custGeom>
              <a:solidFill>
                <a:srgbClr val="FD5A51"/>
              </a:solidFill>
            </p:spPr>
            <p:txBody>
              <a:bodyPr/>
              <a:lstStyle/>
              <a:p>
                <a:endParaRPr lang="fr-FR"/>
              </a:p>
            </p:txBody>
          </p:sp>
          <p:sp>
            <p:nvSpPr>
              <p:cNvPr id="24" name="TextBox 24"/>
              <p:cNvSpPr txBox="1"/>
              <p:nvPr/>
            </p:nvSpPr>
            <p:spPr>
              <a:xfrm>
                <a:off x="0" y="0"/>
                <a:ext cx="546937" cy="56508"/>
              </a:xfrm>
              <a:prstGeom prst="rect">
                <a:avLst/>
              </a:prstGeom>
            </p:spPr>
            <p:txBody>
              <a:bodyPr lIns="11875" tIns="11875" rIns="11875" bIns="11875" rtlCol="0" anchor="ctr"/>
              <a:lstStyle/>
              <a:p>
                <a:pPr algn="ctr">
                  <a:lnSpc>
                    <a:spcPts val="1125"/>
                  </a:lnSpc>
                </a:pPr>
                <a:endParaRPr/>
              </a:p>
            </p:txBody>
          </p:sp>
        </p:grpSp>
        <p:grpSp>
          <p:nvGrpSpPr>
            <p:cNvPr id="25" name="Group 25"/>
            <p:cNvGrpSpPr/>
            <p:nvPr/>
          </p:nvGrpSpPr>
          <p:grpSpPr>
            <a:xfrm rot="-235720">
              <a:off x="25795067" y="4620591"/>
              <a:ext cx="614779" cy="127150"/>
              <a:chOff x="0" y="0"/>
              <a:chExt cx="142700" cy="29514"/>
            </a:xfrm>
          </p:grpSpPr>
          <p:sp>
            <p:nvSpPr>
              <p:cNvPr id="26" name="Freeform 26"/>
              <p:cNvSpPr/>
              <p:nvPr/>
            </p:nvSpPr>
            <p:spPr>
              <a:xfrm>
                <a:off x="0" y="0"/>
                <a:ext cx="142700" cy="29514"/>
              </a:xfrm>
              <a:custGeom>
                <a:avLst/>
                <a:gdLst/>
                <a:ahLst/>
                <a:cxnLst/>
                <a:rect l="l" t="t" r="r" b="b"/>
                <a:pathLst>
                  <a:path w="142700" h="29514">
                    <a:moveTo>
                      <a:pt x="0" y="0"/>
                    </a:moveTo>
                    <a:lnTo>
                      <a:pt x="142700" y="0"/>
                    </a:lnTo>
                    <a:lnTo>
                      <a:pt x="142700" y="29514"/>
                    </a:lnTo>
                    <a:lnTo>
                      <a:pt x="0" y="29514"/>
                    </a:lnTo>
                    <a:close/>
                  </a:path>
                </a:pathLst>
              </a:custGeom>
              <a:solidFill>
                <a:srgbClr val="FD5A51"/>
              </a:solidFill>
            </p:spPr>
            <p:txBody>
              <a:bodyPr/>
              <a:lstStyle/>
              <a:p>
                <a:endParaRPr lang="fr-FR"/>
              </a:p>
            </p:txBody>
          </p:sp>
          <p:sp>
            <p:nvSpPr>
              <p:cNvPr id="27" name="TextBox 27"/>
              <p:cNvSpPr txBox="1"/>
              <p:nvPr/>
            </p:nvSpPr>
            <p:spPr>
              <a:xfrm>
                <a:off x="0" y="0"/>
                <a:ext cx="142700" cy="29514"/>
              </a:xfrm>
              <a:prstGeom prst="rect">
                <a:avLst/>
              </a:prstGeom>
            </p:spPr>
            <p:txBody>
              <a:bodyPr lIns="11875" tIns="11875" rIns="11875" bIns="11875" rtlCol="0" anchor="ctr"/>
              <a:lstStyle/>
              <a:p>
                <a:pPr algn="ctr">
                  <a:lnSpc>
                    <a:spcPts val="1125"/>
                  </a:lnSpc>
                </a:pPr>
                <a:endParaRPr/>
              </a:p>
            </p:txBody>
          </p:sp>
        </p:grpSp>
        <p:grpSp>
          <p:nvGrpSpPr>
            <p:cNvPr id="28" name="Group 28"/>
            <p:cNvGrpSpPr/>
            <p:nvPr/>
          </p:nvGrpSpPr>
          <p:grpSpPr>
            <a:xfrm rot="201459">
              <a:off x="30268853" y="4443830"/>
              <a:ext cx="2356469" cy="243448"/>
              <a:chOff x="0" y="0"/>
              <a:chExt cx="546975" cy="56508"/>
            </a:xfrm>
          </p:grpSpPr>
          <p:sp>
            <p:nvSpPr>
              <p:cNvPr id="29" name="Freeform 29"/>
              <p:cNvSpPr/>
              <p:nvPr/>
            </p:nvSpPr>
            <p:spPr>
              <a:xfrm>
                <a:off x="0" y="0"/>
                <a:ext cx="546975" cy="56508"/>
              </a:xfrm>
              <a:custGeom>
                <a:avLst/>
                <a:gdLst/>
                <a:ahLst/>
                <a:cxnLst/>
                <a:rect l="l" t="t" r="r" b="b"/>
                <a:pathLst>
                  <a:path w="546975" h="56508">
                    <a:moveTo>
                      <a:pt x="0" y="0"/>
                    </a:moveTo>
                    <a:lnTo>
                      <a:pt x="546975" y="0"/>
                    </a:lnTo>
                    <a:lnTo>
                      <a:pt x="546975" y="56508"/>
                    </a:lnTo>
                    <a:lnTo>
                      <a:pt x="0" y="56508"/>
                    </a:lnTo>
                    <a:close/>
                  </a:path>
                </a:pathLst>
              </a:custGeom>
              <a:solidFill>
                <a:srgbClr val="FD5A51"/>
              </a:solidFill>
            </p:spPr>
            <p:txBody>
              <a:bodyPr/>
              <a:lstStyle/>
              <a:p>
                <a:endParaRPr lang="fr-FR"/>
              </a:p>
            </p:txBody>
          </p:sp>
          <p:sp>
            <p:nvSpPr>
              <p:cNvPr id="30" name="TextBox 30"/>
              <p:cNvSpPr txBox="1"/>
              <p:nvPr/>
            </p:nvSpPr>
            <p:spPr>
              <a:xfrm>
                <a:off x="0" y="0"/>
                <a:ext cx="546975" cy="56508"/>
              </a:xfrm>
              <a:prstGeom prst="rect">
                <a:avLst/>
              </a:prstGeom>
            </p:spPr>
            <p:txBody>
              <a:bodyPr lIns="11875" tIns="11875" rIns="11875" bIns="11875" rtlCol="0" anchor="ctr"/>
              <a:lstStyle/>
              <a:p>
                <a:pPr algn="ctr">
                  <a:lnSpc>
                    <a:spcPts val="1125"/>
                  </a:lnSpc>
                </a:pPr>
                <a:endParaRPr/>
              </a:p>
            </p:txBody>
          </p:sp>
        </p:grpSp>
        <p:sp>
          <p:nvSpPr>
            <p:cNvPr id="31" name="AutoShape 31"/>
            <p:cNvSpPr/>
            <p:nvPr/>
          </p:nvSpPr>
          <p:spPr>
            <a:xfrm>
              <a:off x="25849882" y="4119818"/>
              <a:ext cx="68179" cy="511898"/>
            </a:xfrm>
            <a:prstGeom prst="line">
              <a:avLst/>
            </a:prstGeom>
            <a:ln w="41610" cap="flat">
              <a:solidFill>
                <a:srgbClr val="FFFFFF"/>
              </a:solidFill>
              <a:prstDash val="solid"/>
              <a:headEnd type="none" w="sm" len="sm"/>
              <a:tailEnd type="none" w="sm" len="sm"/>
            </a:ln>
          </p:spPr>
          <p:txBody>
            <a:bodyPr/>
            <a:lstStyle/>
            <a:p>
              <a:endParaRPr lang="fr-FR"/>
            </a:p>
          </p:txBody>
        </p:sp>
        <p:sp>
          <p:nvSpPr>
            <p:cNvPr id="32" name="AutoShape 32"/>
            <p:cNvSpPr/>
            <p:nvPr/>
          </p:nvSpPr>
          <p:spPr>
            <a:xfrm>
              <a:off x="25937344" y="4109983"/>
              <a:ext cx="68179" cy="511898"/>
            </a:xfrm>
            <a:prstGeom prst="line">
              <a:avLst/>
            </a:prstGeom>
            <a:ln w="41610" cap="flat">
              <a:solidFill>
                <a:srgbClr val="FFFFFF"/>
              </a:solidFill>
              <a:prstDash val="solid"/>
              <a:headEnd type="none" w="sm" len="sm"/>
              <a:tailEnd type="none" w="sm" len="sm"/>
            </a:ln>
          </p:spPr>
          <p:txBody>
            <a:bodyPr/>
            <a:lstStyle/>
            <a:p>
              <a:endParaRPr lang="fr-FR"/>
            </a:p>
          </p:txBody>
        </p:sp>
        <p:sp>
          <p:nvSpPr>
            <p:cNvPr id="33" name="AutoShape 33"/>
            <p:cNvSpPr/>
            <p:nvPr/>
          </p:nvSpPr>
          <p:spPr>
            <a:xfrm>
              <a:off x="26024806" y="4095495"/>
              <a:ext cx="68179" cy="511898"/>
            </a:xfrm>
            <a:prstGeom prst="line">
              <a:avLst/>
            </a:prstGeom>
            <a:ln w="41610" cap="flat">
              <a:solidFill>
                <a:srgbClr val="FFFFFF"/>
              </a:solidFill>
              <a:prstDash val="solid"/>
              <a:headEnd type="none" w="sm" len="sm"/>
              <a:tailEnd type="none" w="sm" len="sm"/>
            </a:ln>
          </p:spPr>
          <p:txBody>
            <a:bodyPr/>
            <a:lstStyle/>
            <a:p>
              <a:endParaRPr lang="fr-FR"/>
            </a:p>
          </p:txBody>
        </p:sp>
        <p:sp>
          <p:nvSpPr>
            <p:cNvPr id="34" name="AutoShape 34"/>
            <p:cNvSpPr/>
            <p:nvPr/>
          </p:nvSpPr>
          <p:spPr>
            <a:xfrm flipV="1">
              <a:off x="25709444" y="4368409"/>
              <a:ext cx="4515406" cy="265875"/>
            </a:xfrm>
            <a:prstGeom prst="line">
              <a:avLst/>
            </a:prstGeom>
            <a:ln w="41610" cap="flat">
              <a:solidFill>
                <a:srgbClr val="1D2E58"/>
              </a:solidFill>
              <a:prstDash val="solid"/>
              <a:headEnd type="none" w="sm" len="sm"/>
              <a:tailEnd type="none" w="sm" len="sm"/>
            </a:ln>
          </p:spPr>
          <p:txBody>
            <a:bodyPr/>
            <a:lstStyle/>
            <a:p>
              <a:endParaRPr lang="fr-FR"/>
            </a:p>
          </p:txBody>
        </p:sp>
        <p:sp>
          <p:nvSpPr>
            <p:cNvPr id="35" name="AutoShape 35"/>
            <p:cNvSpPr/>
            <p:nvPr/>
          </p:nvSpPr>
          <p:spPr>
            <a:xfrm>
              <a:off x="30224851" y="4368409"/>
              <a:ext cx="2405578" cy="152707"/>
            </a:xfrm>
            <a:prstGeom prst="line">
              <a:avLst/>
            </a:prstGeom>
            <a:ln w="41610" cap="flat">
              <a:solidFill>
                <a:srgbClr val="1D2E58"/>
              </a:solidFill>
              <a:prstDash val="solid"/>
              <a:headEnd type="none" w="sm" len="sm"/>
              <a:tailEnd type="none" w="sm" len="sm"/>
            </a:ln>
          </p:spPr>
          <p:txBody>
            <a:bodyPr/>
            <a:lstStyle/>
            <a:p>
              <a:endParaRPr lang="fr-FR"/>
            </a:p>
          </p:txBody>
        </p:sp>
        <p:sp>
          <p:nvSpPr>
            <p:cNvPr id="36" name="AutoShape 36"/>
            <p:cNvSpPr/>
            <p:nvPr/>
          </p:nvSpPr>
          <p:spPr>
            <a:xfrm>
              <a:off x="30235810" y="4368409"/>
              <a:ext cx="27937" cy="797448"/>
            </a:xfrm>
            <a:prstGeom prst="line">
              <a:avLst/>
            </a:prstGeom>
            <a:ln w="41610" cap="flat">
              <a:solidFill>
                <a:srgbClr val="1D2E58"/>
              </a:solidFill>
              <a:prstDash val="solid"/>
              <a:headEnd type="none" w="sm" len="sm"/>
              <a:tailEnd type="none" w="sm" len="sm"/>
            </a:ln>
          </p:spPr>
          <p:txBody>
            <a:bodyPr/>
            <a:lstStyle/>
            <a:p>
              <a:endParaRPr lang="fr-FR"/>
            </a:p>
          </p:txBody>
        </p:sp>
        <p:sp>
          <p:nvSpPr>
            <p:cNvPr id="37" name="AutoShape 37"/>
            <p:cNvSpPr/>
            <p:nvPr/>
          </p:nvSpPr>
          <p:spPr>
            <a:xfrm>
              <a:off x="25849967" y="4110166"/>
              <a:ext cx="68179" cy="566776"/>
            </a:xfrm>
            <a:prstGeom prst="line">
              <a:avLst/>
            </a:prstGeom>
            <a:ln w="41610" cap="flat">
              <a:solidFill>
                <a:srgbClr val="FD5A51"/>
              </a:solidFill>
              <a:prstDash val="solid"/>
              <a:headEnd type="none" w="sm" len="sm"/>
              <a:tailEnd type="none" w="sm" len="sm"/>
            </a:ln>
          </p:spPr>
          <p:txBody>
            <a:bodyPr/>
            <a:lstStyle/>
            <a:p>
              <a:endParaRPr lang="fr-FR"/>
            </a:p>
          </p:txBody>
        </p:sp>
        <p:sp>
          <p:nvSpPr>
            <p:cNvPr id="38" name="AutoShape 38"/>
            <p:cNvSpPr/>
            <p:nvPr/>
          </p:nvSpPr>
          <p:spPr>
            <a:xfrm>
              <a:off x="25937429" y="4099276"/>
              <a:ext cx="68179" cy="566776"/>
            </a:xfrm>
            <a:prstGeom prst="line">
              <a:avLst/>
            </a:prstGeom>
            <a:ln w="41610" cap="flat">
              <a:solidFill>
                <a:srgbClr val="FD5A51"/>
              </a:solidFill>
              <a:prstDash val="solid"/>
              <a:headEnd type="none" w="sm" len="sm"/>
              <a:tailEnd type="none" w="sm" len="sm"/>
            </a:ln>
          </p:spPr>
          <p:txBody>
            <a:bodyPr/>
            <a:lstStyle/>
            <a:p>
              <a:endParaRPr lang="fr-FR"/>
            </a:p>
          </p:txBody>
        </p:sp>
        <p:sp>
          <p:nvSpPr>
            <p:cNvPr id="39" name="AutoShape 39"/>
            <p:cNvSpPr/>
            <p:nvPr/>
          </p:nvSpPr>
          <p:spPr>
            <a:xfrm>
              <a:off x="26024620" y="4091643"/>
              <a:ext cx="68179" cy="566776"/>
            </a:xfrm>
            <a:prstGeom prst="line">
              <a:avLst/>
            </a:prstGeom>
            <a:ln w="41610" cap="flat">
              <a:solidFill>
                <a:srgbClr val="FD5A51"/>
              </a:solidFill>
              <a:prstDash val="solid"/>
              <a:headEnd type="none" w="sm" len="sm"/>
              <a:tailEnd type="none" w="sm" len="sm"/>
            </a:ln>
          </p:spPr>
          <p:txBody>
            <a:bodyPr/>
            <a:lstStyle/>
            <a:p>
              <a:endParaRPr lang="fr-FR"/>
            </a:p>
          </p:txBody>
        </p:sp>
        <p:grpSp>
          <p:nvGrpSpPr>
            <p:cNvPr id="40" name="Group 40"/>
            <p:cNvGrpSpPr/>
            <p:nvPr/>
          </p:nvGrpSpPr>
          <p:grpSpPr>
            <a:xfrm rot="-158490">
              <a:off x="26531833" y="3555247"/>
              <a:ext cx="4749653" cy="672769"/>
              <a:chOff x="0" y="0"/>
              <a:chExt cx="1102471" cy="156161"/>
            </a:xfrm>
          </p:grpSpPr>
          <p:sp>
            <p:nvSpPr>
              <p:cNvPr id="41" name="Freeform 41"/>
              <p:cNvSpPr/>
              <p:nvPr/>
            </p:nvSpPr>
            <p:spPr>
              <a:xfrm>
                <a:off x="0" y="0"/>
                <a:ext cx="1102471" cy="156161"/>
              </a:xfrm>
              <a:custGeom>
                <a:avLst/>
                <a:gdLst/>
                <a:ahLst/>
                <a:cxnLst/>
                <a:rect l="l" t="t" r="r" b="b"/>
                <a:pathLst>
                  <a:path w="1102471" h="156161">
                    <a:moveTo>
                      <a:pt x="551236" y="0"/>
                    </a:moveTo>
                    <a:cubicBezTo>
                      <a:pt x="246797" y="0"/>
                      <a:pt x="0" y="34958"/>
                      <a:pt x="0" y="78080"/>
                    </a:cubicBezTo>
                    <a:cubicBezTo>
                      <a:pt x="0" y="121203"/>
                      <a:pt x="246797" y="156161"/>
                      <a:pt x="551236" y="156161"/>
                    </a:cubicBezTo>
                    <a:cubicBezTo>
                      <a:pt x="855675" y="156161"/>
                      <a:pt x="1102471" y="121203"/>
                      <a:pt x="1102471" y="78080"/>
                    </a:cubicBezTo>
                    <a:cubicBezTo>
                      <a:pt x="1102471" y="34958"/>
                      <a:pt x="855675" y="0"/>
                      <a:pt x="551236" y="0"/>
                    </a:cubicBezTo>
                    <a:close/>
                  </a:path>
                </a:pathLst>
              </a:custGeom>
              <a:solidFill>
                <a:srgbClr val="FD5A51"/>
              </a:solidFill>
              <a:ln w="19050" cap="sq">
                <a:solidFill>
                  <a:srgbClr val="FD5A51"/>
                </a:solidFill>
                <a:prstDash val="solid"/>
                <a:miter/>
              </a:ln>
            </p:spPr>
            <p:txBody>
              <a:bodyPr/>
              <a:lstStyle/>
              <a:p>
                <a:endParaRPr lang="fr-FR"/>
              </a:p>
            </p:txBody>
          </p:sp>
          <p:sp>
            <p:nvSpPr>
              <p:cNvPr id="42" name="TextBox 42"/>
              <p:cNvSpPr txBox="1"/>
              <p:nvPr/>
            </p:nvSpPr>
            <p:spPr>
              <a:xfrm>
                <a:off x="103357" y="14640"/>
                <a:ext cx="895758" cy="126880"/>
              </a:xfrm>
              <a:prstGeom prst="rect">
                <a:avLst/>
              </a:prstGeom>
            </p:spPr>
            <p:txBody>
              <a:bodyPr lIns="11875" tIns="11875" rIns="11875" bIns="11875" rtlCol="0" anchor="ctr"/>
              <a:lstStyle/>
              <a:p>
                <a:pPr marL="0" lvl="0" indent="0" algn="ctr">
                  <a:lnSpc>
                    <a:spcPts val="1125"/>
                  </a:lnSpc>
                  <a:spcBef>
                    <a:spcPct val="0"/>
                  </a:spcBef>
                </a:pPr>
                <a:endParaRPr/>
              </a:p>
            </p:txBody>
          </p:sp>
        </p:grpSp>
        <p:sp>
          <p:nvSpPr>
            <p:cNvPr id="43" name="Freeform 43"/>
            <p:cNvSpPr/>
            <p:nvPr/>
          </p:nvSpPr>
          <p:spPr>
            <a:xfrm>
              <a:off x="32542306" y="0"/>
              <a:ext cx="6550063" cy="4989263"/>
            </a:xfrm>
            <a:custGeom>
              <a:avLst/>
              <a:gdLst/>
              <a:ahLst/>
              <a:cxnLst/>
              <a:rect l="l" t="t" r="r" b="b"/>
              <a:pathLst>
                <a:path w="6550063" h="4989263">
                  <a:moveTo>
                    <a:pt x="0" y="0"/>
                  </a:moveTo>
                  <a:lnTo>
                    <a:pt x="6550063" y="0"/>
                  </a:lnTo>
                  <a:lnTo>
                    <a:pt x="6550063" y="4989263"/>
                  </a:lnTo>
                  <a:lnTo>
                    <a:pt x="0" y="4989263"/>
                  </a:lnTo>
                  <a:lnTo>
                    <a:pt x="0" y="0"/>
                  </a:lnTo>
                  <a:close/>
                </a:path>
              </a:pathLst>
            </a:custGeom>
            <a:blipFill>
              <a:blip r:embed="rId2">
                <a:extLst>
                  <a:ext uri="{96DAC541-7B7A-43D3-8B79-37D633B846F1}">
                    <asvg:svgBlip xmlns:asvg="http://schemas.microsoft.com/office/drawing/2016/SVG/main" r:embed="rId3"/>
                  </a:ext>
                </a:extLst>
              </a:blip>
              <a:stretch>
                <a:fillRect l="-395422"/>
              </a:stretch>
            </a:blipFill>
          </p:spPr>
          <p:txBody>
            <a:bodyPr/>
            <a:lstStyle/>
            <a:p>
              <a:endParaRPr lang="fr-FR"/>
            </a:p>
          </p:txBody>
        </p:sp>
      </p:grpSp>
      <p:sp>
        <p:nvSpPr>
          <p:cNvPr id="44" name="TextBox 44"/>
          <p:cNvSpPr txBox="1"/>
          <p:nvPr/>
        </p:nvSpPr>
        <p:spPr>
          <a:xfrm>
            <a:off x="1537109" y="4878313"/>
            <a:ext cx="14026306" cy="812467"/>
          </a:xfrm>
          <a:prstGeom prst="rect">
            <a:avLst/>
          </a:prstGeom>
        </p:spPr>
        <p:txBody>
          <a:bodyPr lIns="0" tIns="0" rIns="0" bIns="0" rtlCol="0" anchor="t">
            <a:spAutoFit/>
          </a:bodyPr>
          <a:lstStyle/>
          <a:p>
            <a:pPr algn="ctr">
              <a:lnSpc>
                <a:spcPts val="5634"/>
              </a:lnSpc>
            </a:pPr>
            <a:r>
              <a:rPr lang="en-US" sz="7807" b="1" dirty="0">
                <a:solidFill>
                  <a:srgbClr val="3AB894"/>
                </a:solidFill>
                <a:latin typeface="Acherus Grotesque Bold"/>
                <a:ea typeface="Acherus Grotesque Bold"/>
                <a:cs typeface="Acherus Grotesque Bold"/>
                <a:sym typeface="Acherus Grotesque Bold"/>
              </a:rPr>
              <a:t>CHANGEMENT CLIMATIQUE</a:t>
            </a:r>
          </a:p>
        </p:txBody>
      </p:sp>
      <p:sp>
        <p:nvSpPr>
          <p:cNvPr id="45" name="TextBox 45"/>
          <p:cNvSpPr txBox="1"/>
          <p:nvPr/>
        </p:nvSpPr>
        <p:spPr>
          <a:xfrm>
            <a:off x="1599220" y="5484751"/>
            <a:ext cx="14026306" cy="615758"/>
          </a:xfrm>
          <a:prstGeom prst="rect">
            <a:avLst/>
          </a:prstGeom>
        </p:spPr>
        <p:txBody>
          <a:bodyPr lIns="0" tIns="0" rIns="0" bIns="0" rtlCol="0" anchor="t">
            <a:spAutoFit/>
          </a:bodyPr>
          <a:lstStyle/>
          <a:p>
            <a:pPr algn="ctr">
              <a:lnSpc>
                <a:spcPts val="4870"/>
              </a:lnSpc>
              <a:spcBef>
                <a:spcPct val="0"/>
              </a:spcBef>
            </a:pPr>
            <a:r>
              <a:rPr lang="en-US" sz="3479" b="1" dirty="0">
                <a:solidFill>
                  <a:srgbClr val="FFFFFF"/>
                </a:solidFill>
                <a:latin typeface="Acherus Grotesque Bold"/>
                <a:ea typeface="Acherus Grotesque Bold"/>
                <a:cs typeface="Acherus Grotesque Bold"/>
                <a:sym typeface="Acherus Grotesque Bold"/>
              </a:rPr>
              <a:t>POUR DES RÉNOVATIONS ET DES CONSTRUCTIONS DURABLES</a:t>
            </a:r>
          </a:p>
        </p:txBody>
      </p:sp>
      <p:sp>
        <p:nvSpPr>
          <p:cNvPr id="46" name="TextBox 46"/>
          <p:cNvSpPr txBox="1"/>
          <p:nvPr/>
        </p:nvSpPr>
        <p:spPr>
          <a:xfrm>
            <a:off x="13639275" y="865889"/>
            <a:ext cx="3297817" cy="881935"/>
          </a:xfrm>
          <a:prstGeom prst="rect">
            <a:avLst/>
          </a:prstGeom>
        </p:spPr>
        <p:txBody>
          <a:bodyPr lIns="0" tIns="0" rIns="0" bIns="0" rtlCol="0" anchor="t">
            <a:spAutoFit/>
          </a:bodyPr>
          <a:lstStyle/>
          <a:p>
            <a:pPr marL="0" lvl="0" indent="0" algn="r">
              <a:lnSpc>
                <a:spcPts val="3451"/>
              </a:lnSpc>
            </a:pPr>
            <a:r>
              <a:rPr lang="en-US" sz="2876" b="1" u="none" strike="noStrike">
                <a:solidFill>
                  <a:srgbClr val="FFFFFF"/>
                </a:solidFill>
                <a:latin typeface="Acherus Grotesque Bold"/>
                <a:ea typeface="Acherus Grotesque Bold"/>
                <a:cs typeface="Acherus Grotesque Bold"/>
                <a:sym typeface="Acherus Grotesque Bold"/>
              </a:rPr>
              <a:t>4-5 sept. 2025</a:t>
            </a:r>
          </a:p>
          <a:p>
            <a:pPr marL="0" lvl="0" indent="0" algn="r">
              <a:lnSpc>
                <a:spcPts val="3451"/>
              </a:lnSpc>
            </a:pPr>
            <a:r>
              <a:rPr lang="en-US" sz="2876" b="1" u="none" strike="noStrike">
                <a:solidFill>
                  <a:srgbClr val="FD5A51"/>
                </a:solidFill>
                <a:latin typeface="Acherus Grotesque Bold"/>
                <a:ea typeface="Acherus Grotesque Bold"/>
                <a:cs typeface="Acherus Grotesque Bold"/>
                <a:sym typeface="Acherus Grotesque Bold"/>
              </a:rPr>
              <a:t>Lille Grand Palais</a:t>
            </a:r>
          </a:p>
        </p:txBody>
      </p:sp>
      <p:grpSp>
        <p:nvGrpSpPr>
          <p:cNvPr id="47" name="Group 47"/>
          <p:cNvGrpSpPr>
            <a:grpSpLocks noChangeAspect="1"/>
          </p:cNvGrpSpPr>
          <p:nvPr/>
        </p:nvGrpSpPr>
        <p:grpSpPr>
          <a:xfrm>
            <a:off x="840952" y="531296"/>
            <a:ext cx="3432716" cy="3255244"/>
            <a:chOff x="0" y="0"/>
            <a:chExt cx="476809" cy="452145"/>
          </a:xfrm>
        </p:grpSpPr>
        <p:sp>
          <p:nvSpPr>
            <p:cNvPr id="48" name="Freeform 48"/>
            <p:cNvSpPr/>
            <p:nvPr/>
          </p:nvSpPr>
          <p:spPr>
            <a:xfrm>
              <a:off x="63500" y="63500"/>
              <a:ext cx="163322" cy="160401"/>
            </a:xfrm>
            <a:custGeom>
              <a:avLst/>
              <a:gdLst/>
              <a:ahLst/>
              <a:cxnLst/>
              <a:rect l="l" t="t" r="r" b="b"/>
              <a:pathLst>
                <a:path w="163322" h="160401">
                  <a:moveTo>
                    <a:pt x="81788" y="160401"/>
                  </a:moveTo>
                  <a:cubicBezTo>
                    <a:pt x="124968" y="160401"/>
                    <a:pt x="160401" y="144907"/>
                    <a:pt x="163322" y="93345"/>
                  </a:cubicBezTo>
                  <a:lnTo>
                    <a:pt x="115443" y="93345"/>
                  </a:lnTo>
                  <a:cubicBezTo>
                    <a:pt x="111125" y="108331"/>
                    <a:pt x="97790" y="113665"/>
                    <a:pt x="81788" y="113665"/>
                  </a:cubicBezTo>
                  <a:cubicBezTo>
                    <a:pt x="62738" y="113284"/>
                    <a:pt x="46736" y="103886"/>
                    <a:pt x="46736" y="80264"/>
                  </a:cubicBezTo>
                  <a:cubicBezTo>
                    <a:pt x="46736" y="56642"/>
                    <a:pt x="62738" y="47244"/>
                    <a:pt x="81788" y="46990"/>
                  </a:cubicBezTo>
                  <a:cubicBezTo>
                    <a:pt x="97790" y="46990"/>
                    <a:pt x="111125" y="52197"/>
                    <a:pt x="115443" y="67183"/>
                  </a:cubicBezTo>
                  <a:lnTo>
                    <a:pt x="163322" y="67183"/>
                  </a:lnTo>
                  <a:cubicBezTo>
                    <a:pt x="160401" y="15621"/>
                    <a:pt x="124841" y="127"/>
                    <a:pt x="81788" y="0"/>
                  </a:cubicBezTo>
                  <a:cubicBezTo>
                    <a:pt x="36830" y="254"/>
                    <a:pt x="0" y="17018"/>
                    <a:pt x="0" y="79883"/>
                  </a:cubicBezTo>
                  <a:cubicBezTo>
                    <a:pt x="0" y="142748"/>
                    <a:pt x="36830" y="160274"/>
                    <a:pt x="81788" y="160401"/>
                  </a:cubicBezTo>
                </a:path>
              </a:pathLst>
            </a:custGeom>
            <a:solidFill>
              <a:srgbClr val="FFFFFF"/>
            </a:solidFill>
          </p:spPr>
          <p:txBody>
            <a:bodyPr/>
            <a:lstStyle/>
            <a:p>
              <a:endParaRPr lang="fr-FR"/>
            </a:p>
          </p:txBody>
        </p:sp>
        <p:sp>
          <p:nvSpPr>
            <p:cNvPr id="49" name="Freeform 49"/>
            <p:cNvSpPr/>
            <p:nvPr/>
          </p:nvSpPr>
          <p:spPr>
            <a:xfrm>
              <a:off x="73279" y="234823"/>
              <a:ext cx="159258" cy="153797"/>
            </a:xfrm>
            <a:custGeom>
              <a:avLst/>
              <a:gdLst/>
              <a:ahLst/>
              <a:cxnLst/>
              <a:rect l="l" t="t" r="r" b="b"/>
              <a:pathLst>
                <a:path w="159258" h="153797">
                  <a:moveTo>
                    <a:pt x="107442" y="117221"/>
                  </a:moveTo>
                  <a:lnTo>
                    <a:pt x="46990" y="117221"/>
                  </a:lnTo>
                  <a:lnTo>
                    <a:pt x="46990" y="96647"/>
                  </a:lnTo>
                  <a:lnTo>
                    <a:pt x="107442" y="96647"/>
                  </a:lnTo>
                  <a:cubicBezTo>
                    <a:pt x="111506" y="96647"/>
                    <a:pt x="114808" y="101854"/>
                    <a:pt x="114808" y="106934"/>
                  </a:cubicBezTo>
                  <a:lnTo>
                    <a:pt x="111506" y="117221"/>
                  </a:lnTo>
                  <a:moveTo>
                    <a:pt x="46990" y="36576"/>
                  </a:moveTo>
                  <a:lnTo>
                    <a:pt x="98679" y="36576"/>
                  </a:lnTo>
                  <a:cubicBezTo>
                    <a:pt x="102743" y="36576"/>
                    <a:pt x="106045" y="41783"/>
                    <a:pt x="106045" y="46863"/>
                  </a:cubicBezTo>
                  <a:lnTo>
                    <a:pt x="102743" y="57277"/>
                  </a:lnTo>
                  <a:lnTo>
                    <a:pt x="46990" y="57277"/>
                  </a:lnTo>
                  <a:close/>
                  <a:moveTo>
                    <a:pt x="136144" y="74295"/>
                  </a:moveTo>
                  <a:cubicBezTo>
                    <a:pt x="144780" y="67310"/>
                    <a:pt x="150114" y="56007"/>
                    <a:pt x="150114" y="41275"/>
                  </a:cubicBezTo>
                  <a:cubicBezTo>
                    <a:pt x="150368" y="14478"/>
                    <a:pt x="132715" y="0"/>
                    <a:pt x="111887" y="127"/>
                  </a:cubicBezTo>
                  <a:lnTo>
                    <a:pt x="0" y="127"/>
                  </a:lnTo>
                  <a:lnTo>
                    <a:pt x="0" y="153797"/>
                  </a:lnTo>
                  <a:lnTo>
                    <a:pt x="120777" y="153797"/>
                  </a:lnTo>
                  <a:cubicBezTo>
                    <a:pt x="141478" y="153797"/>
                    <a:pt x="159258" y="139319"/>
                    <a:pt x="159004" y="112522"/>
                  </a:cubicBezTo>
                  <a:cubicBezTo>
                    <a:pt x="159004" y="93218"/>
                    <a:pt x="149860" y="79883"/>
                    <a:pt x="136271" y="74295"/>
                  </a:cubicBezTo>
                </a:path>
              </a:pathLst>
            </a:custGeom>
            <a:solidFill>
              <a:srgbClr val="FFFFFF"/>
            </a:solidFill>
          </p:spPr>
          <p:txBody>
            <a:bodyPr/>
            <a:lstStyle/>
            <a:p>
              <a:endParaRPr lang="fr-FR"/>
            </a:p>
          </p:txBody>
        </p:sp>
        <p:sp>
          <p:nvSpPr>
            <p:cNvPr id="50" name="Freeform 50"/>
            <p:cNvSpPr/>
            <p:nvPr/>
          </p:nvSpPr>
          <p:spPr>
            <a:xfrm>
              <a:off x="241427" y="66294"/>
              <a:ext cx="160782" cy="154178"/>
            </a:xfrm>
            <a:custGeom>
              <a:avLst/>
              <a:gdLst/>
              <a:ahLst/>
              <a:cxnLst/>
              <a:rect l="l" t="t" r="r" b="b"/>
              <a:pathLst>
                <a:path w="160782" h="154178">
                  <a:moveTo>
                    <a:pt x="47117" y="60071"/>
                  </a:moveTo>
                  <a:lnTo>
                    <a:pt x="107823" y="154178"/>
                  </a:lnTo>
                  <a:lnTo>
                    <a:pt x="160782" y="154178"/>
                  </a:lnTo>
                  <a:lnTo>
                    <a:pt x="160782" y="0"/>
                  </a:lnTo>
                  <a:lnTo>
                    <a:pt x="113665" y="0"/>
                  </a:lnTo>
                  <a:lnTo>
                    <a:pt x="113665" y="81661"/>
                  </a:lnTo>
                  <a:lnTo>
                    <a:pt x="64770" y="0"/>
                  </a:lnTo>
                  <a:lnTo>
                    <a:pt x="0" y="0"/>
                  </a:lnTo>
                  <a:lnTo>
                    <a:pt x="0" y="154178"/>
                  </a:lnTo>
                  <a:lnTo>
                    <a:pt x="46990" y="154178"/>
                  </a:lnTo>
                  <a:close/>
                </a:path>
              </a:pathLst>
            </a:custGeom>
            <a:solidFill>
              <a:srgbClr val="FFFFFF"/>
            </a:solidFill>
          </p:spPr>
          <p:txBody>
            <a:bodyPr/>
            <a:lstStyle/>
            <a:p>
              <a:endParaRPr lang="fr-FR"/>
            </a:p>
          </p:txBody>
        </p:sp>
        <p:sp>
          <p:nvSpPr>
            <p:cNvPr id="51" name="Freeform 51"/>
            <p:cNvSpPr/>
            <p:nvPr/>
          </p:nvSpPr>
          <p:spPr>
            <a:xfrm>
              <a:off x="241427" y="234315"/>
              <a:ext cx="172085" cy="154686"/>
            </a:xfrm>
            <a:custGeom>
              <a:avLst/>
              <a:gdLst/>
              <a:ahLst/>
              <a:cxnLst/>
              <a:rect l="l" t="t" r="r" b="b"/>
              <a:pathLst>
                <a:path w="172085" h="154686">
                  <a:moveTo>
                    <a:pt x="114554" y="635"/>
                  </a:moveTo>
                  <a:lnTo>
                    <a:pt x="0" y="635"/>
                  </a:lnTo>
                  <a:lnTo>
                    <a:pt x="0" y="154178"/>
                  </a:lnTo>
                  <a:lnTo>
                    <a:pt x="114554" y="154178"/>
                  </a:lnTo>
                  <a:cubicBezTo>
                    <a:pt x="147574" y="154686"/>
                    <a:pt x="172085" y="119126"/>
                    <a:pt x="171831" y="77343"/>
                  </a:cubicBezTo>
                  <a:cubicBezTo>
                    <a:pt x="172085" y="35433"/>
                    <a:pt x="147574" y="0"/>
                    <a:pt x="114554" y="508"/>
                  </a:cubicBezTo>
                  <a:moveTo>
                    <a:pt x="103251" y="117602"/>
                  </a:moveTo>
                  <a:lnTo>
                    <a:pt x="46101" y="117602"/>
                  </a:lnTo>
                  <a:lnTo>
                    <a:pt x="46101" y="37084"/>
                  </a:lnTo>
                  <a:lnTo>
                    <a:pt x="103251" y="37084"/>
                  </a:lnTo>
                  <a:cubicBezTo>
                    <a:pt x="126238" y="37084"/>
                    <a:pt x="120396" y="75184"/>
                    <a:pt x="143891" y="75184"/>
                  </a:cubicBezTo>
                  <a:lnTo>
                    <a:pt x="143891" y="76327"/>
                  </a:lnTo>
                  <a:cubicBezTo>
                    <a:pt x="120396" y="76327"/>
                    <a:pt x="126238" y="117729"/>
                    <a:pt x="103251" y="117729"/>
                  </a:cubicBezTo>
                </a:path>
              </a:pathLst>
            </a:custGeom>
            <a:solidFill>
              <a:srgbClr val="3AB894"/>
            </a:solidFill>
          </p:spPr>
          <p:txBody>
            <a:bodyPr/>
            <a:lstStyle/>
            <a:p>
              <a:endParaRPr lang="fr-FR"/>
            </a:p>
          </p:txBody>
        </p:sp>
      </p:grpSp>
      <p:sp>
        <p:nvSpPr>
          <p:cNvPr id="52" name="Freeform 52"/>
          <p:cNvSpPr/>
          <p:nvPr/>
        </p:nvSpPr>
        <p:spPr>
          <a:xfrm>
            <a:off x="3913272" y="915263"/>
            <a:ext cx="2201638" cy="2487310"/>
          </a:xfrm>
          <a:custGeom>
            <a:avLst/>
            <a:gdLst/>
            <a:ahLst/>
            <a:cxnLst/>
            <a:rect l="l" t="t" r="r" b="b"/>
            <a:pathLst>
              <a:path w="2201638" h="2487310">
                <a:moveTo>
                  <a:pt x="0" y="0"/>
                </a:moveTo>
                <a:lnTo>
                  <a:pt x="2201638" y="0"/>
                </a:lnTo>
                <a:lnTo>
                  <a:pt x="2201638" y="2487310"/>
                </a:lnTo>
                <a:lnTo>
                  <a:pt x="0" y="2487310"/>
                </a:lnTo>
                <a:lnTo>
                  <a:pt x="0" y="0"/>
                </a:lnTo>
                <a:close/>
              </a:path>
            </a:pathLst>
          </a:custGeom>
          <a:blipFill>
            <a:blip r:embed="rId4"/>
            <a:stretch>
              <a:fillRect l="-137668" t="-3346" b="-13665"/>
            </a:stretch>
          </a:blipFill>
        </p:spPr>
        <p:txBody>
          <a:bodyPr/>
          <a:lstStyle/>
          <a:p>
            <a:endParaRPr lang="fr-FR"/>
          </a:p>
        </p:txBody>
      </p:sp>
      <p:sp>
        <p:nvSpPr>
          <p:cNvPr id="54" name="TextBox 44">
            <a:extLst>
              <a:ext uri="{FF2B5EF4-FFF2-40B4-BE49-F238E27FC236}">
                <a16:creationId xmlns:a16="http://schemas.microsoft.com/office/drawing/2014/main" id="{029DF130-63D4-022A-3150-DBCAC622D31C}"/>
              </a:ext>
            </a:extLst>
          </p:cNvPr>
          <p:cNvSpPr txBox="1"/>
          <p:nvPr/>
        </p:nvSpPr>
        <p:spPr>
          <a:xfrm>
            <a:off x="1632948" y="4013552"/>
            <a:ext cx="14026306" cy="751103"/>
          </a:xfrm>
          <a:prstGeom prst="rect">
            <a:avLst/>
          </a:prstGeom>
        </p:spPr>
        <p:txBody>
          <a:bodyPr lIns="0" tIns="0" rIns="0" bIns="0" rtlCol="0" anchor="t">
            <a:spAutoFit/>
          </a:bodyPr>
          <a:lstStyle/>
          <a:p>
            <a:pPr algn="ctr">
              <a:lnSpc>
                <a:spcPts val="5634"/>
              </a:lnSpc>
            </a:pPr>
            <a:r>
              <a:rPr lang="en-US" sz="6058" b="1" dirty="0">
                <a:solidFill>
                  <a:srgbClr val="FFFFFF"/>
                </a:solidFill>
                <a:latin typeface="Acherus Grotesque Bold"/>
                <a:ea typeface="Acherus Grotesque Bold"/>
                <a:cs typeface="Acherus Grotesque Bold"/>
                <a:sym typeface="Acherus Grotesque Bold"/>
              </a:rPr>
              <a:t>REPENSER LES PRATIQUES FACE AU</a:t>
            </a:r>
            <a:endParaRPr lang="en-US" sz="7807" b="1" dirty="0">
              <a:solidFill>
                <a:srgbClr val="3AB894"/>
              </a:solidFill>
              <a:latin typeface="Acherus Grotesque Bold"/>
              <a:ea typeface="Acherus Grotesque Bold"/>
              <a:cs typeface="Acherus Grotesque Bold"/>
              <a:sym typeface="Acherus Grotesque Bo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942975"/>
            <a:ext cx="5610233" cy="582906"/>
          </a:xfrm>
          <a:prstGeom prst="rect">
            <a:avLst/>
          </a:prstGeom>
        </p:spPr>
        <p:txBody>
          <a:bodyPr lIns="0" tIns="0" rIns="0" bIns="0" rtlCol="0" anchor="t">
            <a:spAutoFit/>
          </a:bodyPr>
          <a:lstStyle/>
          <a:p>
            <a:pPr algn="l">
              <a:lnSpc>
                <a:spcPts val="4686"/>
              </a:lnSpc>
              <a:spcBef>
                <a:spcPct val="0"/>
              </a:spcBef>
            </a:pPr>
            <a:r>
              <a:rPr lang="en-US" sz="3347" b="1">
                <a:solidFill>
                  <a:srgbClr val="FD5A51"/>
                </a:solidFill>
                <a:latin typeface="Acherus Grotesque Bold"/>
                <a:ea typeface="Acherus Grotesque Bold"/>
                <a:cs typeface="Acherus Grotesque Bold"/>
                <a:sym typeface="Acherus Grotesque Bold"/>
              </a:rPr>
              <a:t> DES SUJETS D’ACTUALITÉ</a:t>
            </a:r>
          </a:p>
        </p:txBody>
      </p:sp>
      <p:sp>
        <p:nvSpPr>
          <p:cNvPr id="3" name="TextBox 3"/>
          <p:cNvSpPr txBox="1"/>
          <p:nvPr/>
        </p:nvSpPr>
        <p:spPr>
          <a:xfrm>
            <a:off x="2464075" y="3623110"/>
            <a:ext cx="13359850" cy="3021730"/>
          </a:xfrm>
          <a:prstGeom prst="rect">
            <a:avLst/>
          </a:prstGeom>
        </p:spPr>
        <p:txBody>
          <a:bodyPr lIns="0" tIns="0" rIns="0" bIns="0" rtlCol="0" anchor="t">
            <a:spAutoFit/>
          </a:bodyPr>
          <a:lstStyle/>
          <a:p>
            <a:pPr marL="0" lvl="0" indent="0" algn="ctr">
              <a:lnSpc>
                <a:spcPts val="3949"/>
              </a:lnSpc>
              <a:spcBef>
                <a:spcPct val="0"/>
              </a:spcBef>
            </a:pPr>
            <a:r>
              <a:rPr lang="en-US" sz="3347" b="1" u="none" strike="noStrike" spc="133">
                <a:solidFill>
                  <a:srgbClr val="1D2E58"/>
                </a:solidFill>
                <a:latin typeface="Acherus Grotesque Bold"/>
                <a:ea typeface="Acherus Grotesque Bold"/>
                <a:cs typeface="Acherus Grotesque Bold"/>
                <a:sym typeface="Acherus Grotesque Bold"/>
              </a:rPr>
              <a:t>RÉNOVATION - CONSTRUCTION - HORS SITE - PASSIF MATÉRIAUX BIOSOURCÉS ET GÉOSOURCÉS  PERFORMANCE ÉNERGÉTIQUE - ÉCONOMIE CIRCULAIRE ÉNERGIES RENOUVELABLES ET DE RÉCUPÉRATION URBANISME CIRCULAIRE - ARCHITECTURE - BIOCLIMATISME - RÉEMPLOI </a:t>
            </a:r>
          </a:p>
        </p:txBody>
      </p:sp>
      <p:sp>
        <p:nvSpPr>
          <p:cNvPr id="4" name="Freeform 4"/>
          <p:cNvSpPr/>
          <p:nvPr/>
        </p:nvSpPr>
        <p:spPr>
          <a:xfrm rot="1158181">
            <a:off x="8802499" y="6150355"/>
            <a:ext cx="7258780" cy="6862460"/>
          </a:xfrm>
          <a:custGeom>
            <a:avLst/>
            <a:gdLst/>
            <a:ahLst/>
            <a:cxnLst/>
            <a:rect l="l" t="t" r="r" b="b"/>
            <a:pathLst>
              <a:path w="7258780" h="6862460">
                <a:moveTo>
                  <a:pt x="0" y="0"/>
                </a:moveTo>
                <a:lnTo>
                  <a:pt x="7258780" y="0"/>
                </a:lnTo>
                <a:lnTo>
                  <a:pt x="7258780" y="6862459"/>
                </a:lnTo>
                <a:lnTo>
                  <a:pt x="0" y="686245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5" name="TextBox 5"/>
          <p:cNvSpPr txBox="1"/>
          <p:nvPr/>
        </p:nvSpPr>
        <p:spPr>
          <a:xfrm>
            <a:off x="9767959" y="8922081"/>
            <a:ext cx="5513556" cy="624813"/>
          </a:xfrm>
          <a:prstGeom prst="rect">
            <a:avLst/>
          </a:prstGeom>
        </p:spPr>
        <p:txBody>
          <a:bodyPr lIns="0" tIns="0" rIns="0" bIns="0" rtlCol="0" anchor="t">
            <a:spAutoFit/>
          </a:bodyPr>
          <a:lstStyle/>
          <a:p>
            <a:pPr marL="0" lvl="0" indent="0" algn="ctr">
              <a:lnSpc>
                <a:spcPts val="2476"/>
              </a:lnSpc>
              <a:spcBef>
                <a:spcPct val="0"/>
              </a:spcBef>
            </a:pPr>
            <a:r>
              <a:rPr lang="en-US" sz="1768" u="none" strike="noStrike">
                <a:solidFill>
                  <a:srgbClr val="1D2E58"/>
                </a:solidFill>
                <a:latin typeface="Acherus Grotesque"/>
                <a:ea typeface="Acherus Grotesque"/>
                <a:cs typeface="Acherus Grotesque"/>
                <a:sym typeface="Acherus Grotesque"/>
              </a:rPr>
              <a:t>Continuer business as usual face au changement climatique, merci mais non merci.  </a:t>
            </a:r>
          </a:p>
        </p:txBody>
      </p:sp>
      <p:sp>
        <p:nvSpPr>
          <p:cNvPr id="6" name="Freeform 6"/>
          <p:cNvSpPr/>
          <p:nvPr/>
        </p:nvSpPr>
        <p:spPr>
          <a:xfrm flipH="1" flipV="1">
            <a:off x="15138256" y="8276755"/>
            <a:ext cx="502845" cy="330049"/>
          </a:xfrm>
          <a:custGeom>
            <a:avLst/>
            <a:gdLst/>
            <a:ahLst/>
            <a:cxnLst/>
            <a:rect l="l" t="t" r="r" b="b"/>
            <a:pathLst>
              <a:path w="502845" h="330049">
                <a:moveTo>
                  <a:pt x="502845" y="330049"/>
                </a:moveTo>
                <a:lnTo>
                  <a:pt x="0" y="330049"/>
                </a:lnTo>
                <a:lnTo>
                  <a:pt x="0" y="0"/>
                </a:lnTo>
                <a:lnTo>
                  <a:pt x="502845" y="0"/>
                </a:lnTo>
                <a:lnTo>
                  <a:pt x="502845" y="330049"/>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fr-FR"/>
          </a:p>
        </p:txBody>
      </p:sp>
      <p:grpSp>
        <p:nvGrpSpPr>
          <p:cNvPr id="7" name="Group 7"/>
          <p:cNvGrpSpPr/>
          <p:nvPr/>
        </p:nvGrpSpPr>
        <p:grpSpPr>
          <a:xfrm>
            <a:off x="-293448" y="9989315"/>
            <a:ext cx="18873665" cy="425611"/>
            <a:chOff x="0" y="0"/>
            <a:chExt cx="3929425" cy="88611"/>
          </a:xfrm>
        </p:grpSpPr>
        <p:sp>
          <p:nvSpPr>
            <p:cNvPr id="8" name="Freeform 8"/>
            <p:cNvSpPr/>
            <p:nvPr/>
          </p:nvSpPr>
          <p:spPr>
            <a:xfrm>
              <a:off x="0" y="0"/>
              <a:ext cx="3929425" cy="88611"/>
            </a:xfrm>
            <a:custGeom>
              <a:avLst/>
              <a:gdLst/>
              <a:ahLst/>
              <a:cxnLst/>
              <a:rect l="l" t="t" r="r" b="b"/>
              <a:pathLst>
                <a:path w="3929425" h="88611">
                  <a:moveTo>
                    <a:pt x="0" y="0"/>
                  </a:moveTo>
                  <a:lnTo>
                    <a:pt x="3929425" y="0"/>
                  </a:lnTo>
                  <a:lnTo>
                    <a:pt x="3929425" y="88611"/>
                  </a:lnTo>
                  <a:lnTo>
                    <a:pt x="0" y="88611"/>
                  </a:lnTo>
                  <a:close/>
                </a:path>
              </a:pathLst>
            </a:custGeom>
            <a:solidFill>
              <a:srgbClr val="FD5A51"/>
            </a:solidFill>
          </p:spPr>
          <p:txBody>
            <a:bodyPr/>
            <a:lstStyle/>
            <a:p>
              <a:endParaRPr lang="fr-FR"/>
            </a:p>
          </p:txBody>
        </p:sp>
        <p:sp>
          <p:nvSpPr>
            <p:cNvPr id="9" name="TextBox 9"/>
            <p:cNvSpPr txBox="1"/>
            <p:nvPr/>
          </p:nvSpPr>
          <p:spPr>
            <a:xfrm>
              <a:off x="0" y="0"/>
              <a:ext cx="3929425" cy="88611"/>
            </a:xfrm>
            <a:prstGeom prst="rect">
              <a:avLst/>
            </a:prstGeom>
          </p:spPr>
          <p:txBody>
            <a:bodyPr lIns="35064" tIns="35064" rIns="35064" bIns="35064" rtlCol="0" anchor="ctr"/>
            <a:lstStyle/>
            <a:p>
              <a:pPr algn="ctr">
                <a:lnSpc>
                  <a:spcPts val="1014"/>
                </a:lnSpc>
              </a:pPr>
              <a:endParaRPr/>
            </a:p>
          </p:txBody>
        </p:sp>
      </p:grpSp>
      <p:grpSp>
        <p:nvGrpSpPr>
          <p:cNvPr id="10" name="Group 10"/>
          <p:cNvGrpSpPr/>
          <p:nvPr/>
        </p:nvGrpSpPr>
        <p:grpSpPr>
          <a:xfrm>
            <a:off x="16131563" y="546550"/>
            <a:ext cx="2156437" cy="979220"/>
            <a:chOff x="0" y="0"/>
            <a:chExt cx="2875250" cy="1305627"/>
          </a:xfrm>
        </p:grpSpPr>
        <p:sp>
          <p:nvSpPr>
            <p:cNvPr id="11" name="Freeform 11"/>
            <p:cNvSpPr/>
            <p:nvPr/>
          </p:nvSpPr>
          <p:spPr>
            <a:xfrm>
              <a:off x="0" y="0"/>
              <a:ext cx="1338228" cy="1305627"/>
            </a:xfrm>
            <a:custGeom>
              <a:avLst/>
              <a:gdLst/>
              <a:ahLst/>
              <a:cxnLst/>
              <a:rect l="l" t="t" r="r" b="b"/>
              <a:pathLst>
                <a:path w="1338228" h="1305627">
                  <a:moveTo>
                    <a:pt x="0" y="0"/>
                  </a:moveTo>
                  <a:lnTo>
                    <a:pt x="1338228" y="0"/>
                  </a:lnTo>
                  <a:lnTo>
                    <a:pt x="1338228" y="1305627"/>
                  </a:lnTo>
                  <a:lnTo>
                    <a:pt x="0" y="1305627"/>
                  </a:lnTo>
                  <a:lnTo>
                    <a:pt x="0" y="0"/>
                  </a:lnTo>
                  <a:close/>
                </a:path>
              </a:pathLst>
            </a:custGeom>
            <a:blipFill>
              <a:blip r:embed="rId6"/>
              <a:stretch>
                <a:fillRect/>
              </a:stretch>
            </a:blipFill>
          </p:spPr>
          <p:txBody>
            <a:bodyPr/>
            <a:lstStyle/>
            <a:p>
              <a:endParaRPr lang="fr-FR"/>
            </a:p>
          </p:txBody>
        </p:sp>
        <p:sp>
          <p:nvSpPr>
            <p:cNvPr id="12" name="TextBox 12"/>
            <p:cNvSpPr txBox="1"/>
            <p:nvPr/>
          </p:nvSpPr>
          <p:spPr>
            <a:xfrm>
              <a:off x="1340469" y="64865"/>
              <a:ext cx="1534781" cy="1147322"/>
            </a:xfrm>
            <a:prstGeom prst="rect">
              <a:avLst/>
            </a:prstGeom>
          </p:spPr>
          <p:txBody>
            <a:bodyPr lIns="0" tIns="0" rIns="0" bIns="0" rtlCol="0" anchor="t">
              <a:spAutoFit/>
            </a:bodyPr>
            <a:lstStyle/>
            <a:p>
              <a:pPr algn="just">
                <a:lnSpc>
                  <a:spcPts val="1397"/>
                </a:lnSpc>
              </a:pPr>
              <a:r>
                <a:rPr lang="en-US" sz="998">
                  <a:solidFill>
                    <a:srgbClr val="1D2E58"/>
                  </a:solidFill>
                  <a:latin typeface="Acherus Grotesque"/>
                  <a:ea typeface="Acherus Grotesque"/>
                  <a:cs typeface="Acherus Grotesque"/>
                  <a:sym typeface="Acherus Grotesque"/>
                </a:rPr>
                <a:t>Congrès</a:t>
              </a:r>
            </a:p>
            <a:p>
              <a:pPr algn="just">
                <a:lnSpc>
                  <a:spcPts val="1397"/>
                </a:lnSpc>
              </a:pPr>
              <a:r>
                <a:rPr lang="en-US" sz="998">
                  <a:solidFill>
                    <a:srgbClr val="1D2E58"/>
                  </a:solidFill>
                  <a:latin typeface="Acherus Grotesque"/>
                  <a:ea typeface="Acherus Grotesque"/>
                  <a:cs typeface="Acherus Grotesque"/>
                  <a:sym typeface="Acherus Grotesque"/>
                </a:rPr>
                <a:t>National</a:t>
              </a:r>
            </a:p>
            <a:p>
              <a:pPr algn="just">
                <a:lnSpc>
                  <a:spcPts val="1397"/>
                </a:lnSpc>
              </a:pPr>
              <a:r>
                <a:rPr lang="en-US" sz="998">
                  <a:solidFill>
                    <a:srgbClr val="1D2E58"/>
                  </a:solidFill>
                  <a:latin typeface="Acherus Grotesque"/>
                  <a:ea typeface="Acherus Grotesque"/>
                  <a:cs typeface="Acherus Grotesque"/>
                  <a:sym typeface="Acherus Grotesque"/>
                </a:rPr>
                <a:t>Bâtiment</a:t>
              </a:r>
            </a:p>
            <a:p>
              <a:pPr algn="just">
                <a:lnSpc>
                  <a:spcPts val="1397"/>
                </a:lnSpc>
              </a:pPr>
              <a:r>
                <a:rPr lang="en-US" sz="998">
                  <a:solidFill>
                    <a:srgbClr val="1D2E58"/>
                  </a:solidFill>
                  <a:latin typeface="Acherus Grotesque"/>
                  <a:ea typeface="Acherus Grotesque"/>
                  <a:cs typeface="Acherus Grotesque"/>
                  <a:sym typeface="Acherus Grotesque"/>
                </a:rPr>
                <a:t>Durable</a:t>
              </a:r>
            </a:p>
            <a:p>
              <a:pPr marL="0" lvl="0" indent="0" algn="just">
                <a:lnSpc>
                  <a:spcPts val="1397"/>
                </a:lnSpc>
                <a:spcBef>
                  <a:spcPct val="0"/>
                </a:spcBef>
              </a:pPr>
              <a:r>
                <a:rPr lang="en-US" sz="998" b="1">
                  <a:solidFill>
                    <a:srgbClr val="3AB894"/>
                  </a:solidFill>
                  <a:latin typeface="Acherus Grotesque Bold"/>
                  <a:ea typeface="Acherus Grotesque Bold"/>
                  <a:cs typeface="Acherus Grotesque Bold"/>
                  <a:sym typeface="Acherus Grotesque Bold"/>
                </a:rPr>
                <a:t>11e édition</a:t>
              </a: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293448" y="9989315"/>
            <a:ext cx="18873665" cy="425611"/>
            <a:chOff x="0" y="0"/>
            <a:chExt cx="3929425" cy="88611"/>
          </a:xfrm>
        </p:grpSpPr>
        <p:sp>
          <p:nvSpPr>
            <p:cNvPr id="3" name="Freeform 3"/>
            <p:cNvSpPr/>
            <p:nvPr/>
          </p:nvSpPr>
          <p:spPr>
            <a:xfrm>
              <a:off x="0" y="0"/>
              <a:ext cx="3929425" cy="88611"/>
            </a:xfrm>
            <a:custGeom>
              <a:avLst/>
              <a:gdLst/>
              <a:ahLst/>
              <a:cxnLst/>
              <a:rect l="l" t="t" r="r" b="b"/>
              <a:pathLst>
                <a:path w="3929425" h="88611">
                  <a:moveTo>
                    <a:pt x="0" y="0"/>
                  </a:moveTo>
                  <a:lnTo>
                    <a:pt x="3929425" y="0"/>
                  </a:lnTo>
                  <a:lnTo>
                    <a:pt x="3929425" y="88611"/>
                  </a:lnTo>
                  <a:lnTo>
                    <a:pt x="0" y="88611"/>
                  </a:lnTo>
                  <a:close/>
                </a:path>
              </a:pathLst>
            </a:custGeom>
            <a:solidFill>
              <a:srgbClr val="FD5A51"/>
            </a:solidFill>
          </p:spPr>
          <p:txBody>
            <a:bodyPr/>
            <a:lstStyle/>
            <a:p>
              <a:endParaRPr lang="fr-FR"/>
            </a:p>
          </p:txBody>
        </p:sp>
        <p:sp>
          <p:nvSpPr>
            <p:cNvPr id="4" name="TextBox 4"/>
            <p:cNvSpPr txBox="1"/>
            <p:nvPr/>
          </p:nvSpPr>
          <p:spPr>
            <a:xfrm>
              <a:off x="0" y="0"/>
              <a:ext cx="3929425" cy="88611"/>
            </a:xfrm>
            <a:prstGeom prst="rect">
              <a:avLst/>
            </a:prstGeom>
          </p:spPr>
          <p:txBody>
            <a:bodyPr lIns="35064" tIns="35064" rIns="35064" bIns="35064" rtlCol="0" anchor="ctr"/>
            <a:lstStyle/>
            <a:p>
              <a:pPr algn="ctr">
                <a:lnSpc>
                  <a:spcPts val="1014"/>
                </a:lnSpc>
              </a:pPr>
              <a:endParaRPr/>
            </a:p>
          </p:txBody>
        </p:sp>
      </p:grpSp>
      <p:sp>
        <p:nvSpPr>
          <p:cNvPr id="5" name="TextBox 5"/>
          <p:cNvSpPr txBox="1"/>
          <p:nvPr/>
        </p:nvSpPr>
        <p:spPr>
          <a:xfrm>
            <a:off x="1028700" y="933450"/>
            <a:ext cx="13452755" cy="595889"/>
          </a:xfrm>
          <a:prstGeom prst="rect">
            <a:avLst/>
          </a:prstGeom>
        </p:spPr>
        <p:txBody>
          <a:bodyPr lIns="0" tIns="0" rIns="0" bIns="0" rtlCol="0" anchor="t">
            <a:spAutoFit/>
          </a:bodyPr>
          <a:lstStyle/>
          <a:p>
            <a:pPr algn="l">
              <a:lnSpc>
                <a:spcPts val="4718"/>
              </a:lnSpc>
              <a:spcBef>
                <a:spcPct val="0"/>
              </a:spcBef>
            </a:pPr>
            <a:r>
              <a:rPr lang="en-US" sz="3370" b="1">
                <a:solidFill>
                  <a:srgbClr val="3AB894"/>
                </a:solidFill>
                <a:latin typeface="Acherus Grotesque Bold"/>
                <a:ea typeface="Acherus Grotesque Bold"/>
                <a:cs typeface="Acherus Grotesque Bold"/>
                <a:sym typeface="Acherus Grotesque Bold"/>
              </a:rPr>
              <a:t>COMMENT PARTICIPER ?</a:t>
            </a:r>
          </a:p>
        </p:txBody>
      </p:sp>
      <p:sp>
        <p:nvSpPr>
          <p:cNvPr id="6" name="TextBox 6"/>
          <p:cNvSpPr txBox="1"/>
          <p:nvPr/>
        </p:nvSpPr>
        <p:spPr>
          <a:xfrm>
            <a:off x="1516358" y="3819496"/>
            <a:ext cx="12821171" cy="530111"/>
          </a:xfrm>
          <a:prstGeom prst="rect">
            <a:avLst/>
          </a:prstGeom>
        </p:spPr>
        <p:txBody>
          <a:bodyPr lIns="0" tIns="0" rIns="0" bIns="0" rtlCol="0" anchor="t">
            <a:spAutoFit/>
          </a:bodyPr>
          <a:lstStyle/>
          <a:p>
            <a:pPr marL="0" lvl="0" indent="0" algn="just">
              <a:lnSpc>
                <a:spcPts val="3977"/>
              </a:lnSpc>
              <a:spcBef>
                <a:spcPct val="0"/>
              </a:spcBef>
            </a:pPr>
            <a:r>
              <a:rPr lang="en-US" sz="3370" u="none" strike="noStrike" spc="134">
                <a:solidFill>
                  <a:srgbClr val="1D2E58"/>
                </a:solidFill>
                <a:latin typeface="Acherus Grotesque"/>
                <a:ea typeface="Acherus Grotesque"/>
                <a:cs typeface="Acherus Grotesque"/>
                <a:sym typeface="Acherus Grotesque"/>
              </a:rPr>
              <a:t>Devenez sponsor de la 11e édition du CNBD</a:t>
            </a:r>
          </a:p>
        </p:txBody>
      </p:sp>
      <p:sp>
        <p:nvSpPr>
          <p:cNvPr id="7" name="Freeform 7"/>
          <p:cNvSpPr/>
          <p:nvPr/>
        </p:nvSpPr>
        <p:spPr>
          <a:xfrm>
            <a:off x="1028700" y="3838546"/>
            <a:ext cx="362185" cy="362185"/>
          </a:xfrm>
          <a:custGeom>
            <a:avLst/>
            <a:gdLst/>
            <a:ahLst/>
            <a:cxnLst/>
            <a:rect l="l" t="t" r="r" b="b"/>
            <a:pathLst>
              <a:path w="362185" h="362185">
                <a:moveTo>
                  <a:pt x="0" y="0"/>
                </a:moveTo>
                <a:lnTo>
                  <a:pt x="362185" y="0"/>
                </a:lnTo>
                <a:lnTo>
                  <a:pt x="362185" y="362185"/>
                </a:lnTo>
                <a:lnTo>
                  <a:pt x="0" y="36218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8" name="Freeform 8"/>
          <p:cNvSpPr/>
          <p:nvPr/>
        </p:nvSpPr>
        <p:spPr>
          <a:xfrm>
            <a:off x="1028700" y="4592296"/>
            <a:ext cx="362185" cy="362185"/>
          </a:xfrm>
          <a:custGeom>
            <a:avLst/>
            <a:gdLst/>
            <a:ahLst/>
            <a:cxnLst/>
            <a:rect l="l" t="t" r="r" b="b"/>
            <a:pathLst>
              <a:path w="362185" h="362185">
                <a:moveTo>
                  <a:pt x="0" y="0"/>
                </a:moveTo>
                <a:lnTo>
                  <a:pt x="362185" y="0"/>
                </a:lnTo>
                <a:lnTo>
                  <a:pt x="362185" y="362185"/>
                </a:lnTo>
                <a:lnTo>
                  <a:pt x="0" y="36218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9" name="Freeform 9"/>
          <p:cNvSpPr/>
          <p:nvPr/>
        </p:nvSpPr>
        <p:spPr>
          <a:xfrm>
            <a:off x="1028700" y="5340649"/>
            <a:ext cx="362185" cy="362185"/>
          </a:xfrm>
          <a:custGeom>
            <a:avLst/>
            <a:gdLst/>
            <a:ahLst/>
            <a:cxnLst/>
            <a:rect l="l" t="t" r="r" b="b"/>
            <a:pathLst>
              <a:path w="362185" h="362185">
                <a:moveTo>
                  <a:pt x="0" y="0"/>
                </a:moveTo>
                <a:lnTo>
                  <a:pt x="362185" y="0"/>
                </a:lnTo>
                <a:lnTo>
                  <a:pt x="362185" y="362185"/>
                </a:lnTo>
                <a:lnTo>
                  <a:pt x="0" y="362185"/>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10" name="Freeform 10"/>
          <p:cNvSpPr/>
          <p:nvPr/>
        </p:nvSpPr>
        <p:spPr>
          <a:xfrm rot="-9261236">
            <a:off x="13518170" y="4925512"/>
            <a:ext cx="7986663" cy="7550601"/>
          </a:xfrm>
          <a:custGeom>
            <a:avLst/>
            <a:gdLst/>
            <a:ahLst/>
            <a:cxnLst/>
            <a:rect l="l" t="t" r="r" b="b"/>
            <a:pathLst>
              <a:path w="7986663" h="7550601">
                <a:moveTo>
                  <a:pt x="0" y="0"/>
                </a:moveTo>
                <a:lnTo>
                  <a:pt x="7986663" y="0"/>
                </a:lnTo>
                <a:lnTo>
                  <a:pt x="7986663" y="7550601"/>
                </a:lnTo>
                <a:lnTo>
                  <a:pt x="0" y="7550601"/>
                </a:lnTo>
                <a:lnTo>
                  <a:pt x="0" y="0"/>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fr-FR"/>
          </a:p>
        </p:txBody>
      </p:sp>
      <p:grpSp>
        <p:nvGrpSpPr>
          <p:cNvPr id="11" name="Group 11"/>
          <p:cNvGrpSpPr/>
          <p:nvPr/>
        </p:nvGrpSpPr>
        <p:grpSpPr>
          <a:xfrm>
            <a:off x="15311469" y="6909987"/>
            <a:ext cx="1732013" cy="1732013"/>
            <a:chOff x="0" y="0"/>
            <a:chExt cx="2309350" cy="2309350"/>
          </a:xfrm>
        </p:grpSpPr>
        <p:sp>
          <p:nvSpPr>
            <p:cNvPr id="12" name="Freeform 12"/>
            <p:cNvSpPr/>
            <p:nvPr/>
          </p:nvSpPr>
          <p:spPr>
            <a:xfrm>
              <a:off x="0" y="0"/>
              <a:ext cx="2309350" cy="2309350"/>
            </a:xfrm>
            <a:custGeom>
              <a:avLst/>
              <a:gdLst/>
              <a:ahLst/>
              <a:cxnLst/>
              <a:rect l="l" t="t" r="r" b="b"/>
              <a:pathLst>
                <a:path w="2309350" h="2309350">
                  <a:moveTo>
                    <a:pt x="0" y="0"/>
                  </a:moveTo>
                  <a:lnTo>
                    <a:pt x="2309350" y="0"/>
                  </a:lnTo>
                  <a:lnTo>
                    <a:pt x="2309350" y="2309350"/>
                  </a:lnTo>
                  <a:lnTo>
                    <a:pt x="0" y="2309350"/>
                  </a:lnTo>
                  <a:lnTo>
                    <a:pt x="0" y="0"/>
                  </a:lnTo>
                  <a:close/>
                </a:path>
              </a:pathLst>
            </a:custGeom>
            <a:blipFill>
              <a:blip r:embed="rId6">
                <a:extLst>
                  <a:ext uri="{96DAC541-7B7A-43D3-8B79-37D633B846F1}">
                    <asvg:svgBlip xmlns:asvg="http://schemas.microsoft.com/office/drawing/2016/SVG/main" r:embed="rId7"/>
                  </a:ext>
                </a:extLst>
              </a:blip>
              <a:stretch>
                <a:fillRect/>
              </a:stretch>
            </a:blipFill>
          </p:spPr>
          <p:txBody>
            <a:bodyPr/>
            <a:lstStyle/>
            <a:p>
              <a:endParaRPr lang="fr-FR"/>
            </a:p>
          </p:txBody>
        </p:sp>
      </p:grpSp>
      <p:sp>
        <p:nvSpPr>
          <p:cNvPr id="13" name="TextBox 13"/>
          <p:cNvSpPr txBox="1"/>
          <p:nvPr/>
        </p:nvSpPr>
        <p:spPr>
          <a:xfrm>
            <a:off x="14562071" y="8818986"/>
            <a:ext cx="2949431" cy="744347"/>
          </a:xfrm>
          <a:prstGeom prst="rect">
            <a:avLst/>
          </a:prstGeom>
        </p:spPr>
        <p:txBody>
          <a:bodyPr lIns="0" tIns="0" rIns="0" bIns="0" rtlCol="0" anchor="t">
            <a:spAutoFit/>
          </a:bodyPr>
          <a:lstStyle/>
          <a:p>
            <a:pPr algn="ctr">
              <a:lnSpc>
                <a:spcPts val="3113"/>
              </a:lnSpc>
              <a:spcBef>
                <a:spcPct val="0"/>
              </a:spcBef>
            </a:pPr>
            <a:r>
              <a:rPr lang="en-US" sz="2224">
                <a:solidFill>
                  <a:srgbClr val="1D2E58"/>
                </a:solidFill>
                <a:latin typeface="Open Sans"/>
                <a:ea typeface="Open Sans"/>
                <a:cs typeface="Open Sans"/>
                <a:sym typeface="Open Sans"/>
              </a:rPr>
              <a:t>Pus d’info en scannant le QR code </a:t>
            </a:r>
          </a:p>
        </p:txBody>
      </p:sp>
      <p:sp>
        <p:nvSpPr>
          <p:cNvPr id="14" name="TextBox 14"/>
          <p:cNvSpPr txBox="1"/>
          <p:nvPr/>
        </p:nvSpPr>
        <p:spPr>
          <a:xfrm>
            <a:off x="1516358" y="4573246"/>
            <a:ext cx="12821171" cy="530111"/>
          </a:xfrm>
          <a:prstGeom prst="rect">
            <a:avLst/>
          </a:prstGeom>
        </p:spPr>
        <p:txBody>
          <a:bodyPr lIns="0" tIns="0" rIns="0" bIns="0" rtlCol="0" anchor="t">
            <a:spAutoFit/>
          </a:bodyPr>
          <a:lstStyle/>
          <a:p>
            <a:pPr marL="0" lvl="0" indent="0" algn="just">
              <a:lnSpc>
                <a:spcPts val="3977"/>
              </a:lnSpc>
              <a:spcBef>
                <a:spcPct val="0"/>
              </a:spcBef>
            </a:pPr>
            <a:r>
              <a:rPr lang="en-US" sz="3370" u="none" strike="noStrike" spc="134">
                <a:solidFill>
                  <a:srgbClr val="1D2E58"/>
                </a:solidFill>
                <a:latin typeface="Acherus Grotesque"/>
                <a:ea typeface="Acherus Grotesque"/>
                <a:cs typeface="Acherus Grotesque"/>
                <a:sym typeface="Acherus Grotesque"/>
              </a:rPr>
              <a:t>Réservez un stand de 6, 12, 24 m²</a:t>
            </a:r>
          </a:p>
        </p:txBody>
      </p:sp>
      <p:sp>
        <p:nvSpPr>
          <p:cNvPr id="15" name="TextBox 15"/>
          <p:cNvSpPr txBox="1"/>
          <p:nvPr/>
        </p:nvSpPr>
        <p:spPr>
          <a:xfrm>
            <a:off x="1516358" y="5321599"/>
            <a:ext cx="11038897" cy="1032611"/>
          </a:xfrm>
          <a:prstGeom prst="rect">
            <a:avLst/>
          </a:prstGeom>
        </p:spPr>
        <p:txBody>
          <a:bodyPr lIns="0" tIns="0" rIns="0" bIns="0" rtlCol="0" anchor="t">
            <a:spAutoFit/>
          </a:bodyPr>
          <a:lstStyle/>
          <a:p>
            <a:pPr marL="0" lvl="0" indent="0" algn="l">
              <a:lnSpc>
                <a:spcPts val="3977"/>
              </a:lnSpc>
              <a:spcBef>
                <a:spcPct val="0"/>
              </a:spcBef>
            </a:pPr>
            <a:r>
              <a:rPr lang="en-US" sz="3370" u="none" strike="noStrike" spc="134">
                <a:solidFill>
                  <a:srgbClr val="1D2E58"/>
                </a:solidFill>
                <a:latin typeface="Acherus Grotesque"/>
                <a:ea typeface="Acherus Grotesque"/>
                <a:cs typeface="Acherus Grotesque"/>
                <a:sym typeface="Acherus Grotesque"/>
              </a:rPr>
              <a:t>Participer à l’appel à contribution pour mettre votre projet au cœur d’un atelier  </a:t>
            </a:r>
          </a:p>
        </p:txBody>
      </p:sp>
      <p:sp>
        <p:nvSpPr>
          <p:cNvPr id="16" name="TextBox 16"/>
          <p:cNvSpPr txBox="1"/>
          <p:nvPr/>
        </p:nvSpPr>
        <p:spPr>
          <a:xfrm>
            <a:off x="1028700" y="2386942"/>
            <a:ext cx="13452755" cy="1182139"/>
          </a:xfrm>
          <a:prstGeom prst="rect">
            <a:avLst/>
          </a:prstGeom>
        </p:spPr>
        <p:txBody>
          <a:bodyPr lIns="0" tIns="0" rIns="0" bIns="0" rtlCol="0" anchor="t">
            <a:spAutoFit/>
          </a:bodyPr>
          <a:lstStyle/>
          <a:p>
            <a:pPr marL="0" lvl="0" indent="0" algn="l">
              <a:lnSpc>
                <a:spcPts val="4718"/>
              </a:lnSpc>
              <a:spcBef>
                <a:spcPct val="0"/>
              </a:spcBef>
            </a:pPr>
            <a:r>
              <a:rPr lang="en-US" sz="3370" b="1" u="none" strike="noStrike">
                <a:solidFill>
                  <a:srgbClr val="FD5A51"/>
                </a:solidFill>
                <a:latin typeface="Acherus Grotesque Bold"/>
                <a:ea typeface="Acherus Grotesque Bold"/>
                <a:cs typeface="Acherus Grotesque Bold"/>
                <a:sym typeface="Acherus Grotesque Bold"/>
              </a:rPr>
              <a:t>Vous souhaitez offrir à votre structure une tribune d’ampleur nationale ?</a:t>
            </a:r>
          </a:p>
        </p:txBody>
      </p:sp>
      <p:grpSp>
        <p:nvGrpSpPr>
          <p:cNvPr id="17" name="Group 17"/>
          <p:cNvGrpSpPr/>
          <p:nvPr/>
        </p:nvGrpSpPr>
        <p:grpSpPr>
          <a:xfrm>
            <a:off x="16131563" y="546550"/>
            <a:ext cx="2156437" cy="979220"/>
            <a:chOff x="0" y="0"/>
            <a:chExt cx="2875250" cy="1305627"/>
          </a:xfrm>
        </p:grpSpPr>
        <p:sp>
          <p:nvSpPr>
            <p:cNvPr id="18" name="Freeform 18"/>
            <p:cNvSpPr/>
            <p:nvPr/>
          </p:nvSpPr>
          <p:spPr>
            <a:xfrm>
              <a:off x="0" y="0"/>
              <a:ext cx="1338228" cy="1305627"/>
            </a:xfrm>
            <a:custGeom>
              <a:avLst/>
              <a:gdLst/>
              <a:ahLst/>
              <a:cxnLst/>
              <a:rect l="l" t="t" r="r" b="b"/>
              <a:pathLst>
                <a:path w="1338228" h="1305627">
                  <a:moveTo>
                    <a:pt x="0" y="0"/>
                  </a:moveTo>
                  <a:lnTo>
                    <a:pt x="1338228" y="0"/>
                  </a:lnTo>
                  <a:lnTo>
                    <a:pt x="1338228" y="1305627"/>
                  </a:lnTo>
                  <a:lnTo>
                    <a:pt x="0" y="1305627"/>
                  </a:lnTo>
                  <a:lnTo>
                    <a:pt x="0" y="0"/>
                  </a:lnTo>
                  <a:close/>
                </a:path>
              </a:pathLst>
            </a:custGeom>
            <a:blipFill>
              <a:blip r:embed="rId8"/>
              <a:stretch>
                <a:fillRect/>
              </a:stretch>
            </a:blipFill>
          </p:spPr>
          <p:txBody>
            <a:bodyPr/>
            <a:lstStyle/>
            <a:p>
              <a:endParaRPr lang="fr-FR"/>
            </a:p>
          </p:txBody>
        </p:sp>
        <p:sp>
          <p:nvSpPr>
            <p:cNvPr id="19" name="TextBox 19"/>
            <p:cNvSpPr txBox="1"/>
            <p:nvPr/>
          </p:nvSpPr>
          <p:spPr>
            <a:xfrm>
              <a:off x="1340469" y="64865"/>
              <a:ext cx="1534781" cy="1147322"/>
            </a:xfrm>
            <a:prstGeom prst="rect">
              <a:avLst/>
            </a:prstGeom>
          </p:spPr>
          <p:txBody>
            <a:bodyPr lIns="0" tIns="0" rIns="0" bIns="0" rtlCol="0" anchor="t">
              <a:spAutoFit/>
            </a:bodyPr>
            <a:lstStyle/>
            <a:p>
              <a:pPr algn="just">
                <a:lnSpc>
                  <a:spcPts val="1397"/>
                </a:lnSpc>
              </a:pPr>
              <a:r>
                <a:rPr lang="en-US" sz="998">
                  <a:solidFill>
                    <a:srgbClr val="1D2E58"/>
                  </a:solidFill>
                  <a:latin typeface="Acherus Grotesque"/>
                  <a:ea typeface="Acherus Grotesque"/>
                  <a:cs typeface="Acherus Grotesque"/>
                  <a:sym typeface="Acherus Grotesque"/>
                </a:rPr>
                <a:t>Congrès</a:t>
              </a:r>
            </a:p>
            <a:p>
              <a:pPr algn="just">
                <a:lnSpc>
                  <a:spcPts val="1397"/>
                </a:lnSpc>
              </a:pPr>
              <a:r>
                <a:rPr lang="en-US" sz="998">
                  <a:solidFill>
                    <a:srgbClr val="1D2E58"/>
                  </a:solidFill>
                  <a:latin typeface="Acherus Grotesque"/>
                  <a:ea typeface="Acherus Grotesque"/>
                  <a:cs typeface="Acherus Grotesque"/>
                  <a:sym typeface="Acherus Grotesque"/>
                </a:rPr>
                <a:t>National</a:t>
              </a:r>
            </a:p>
            <a:p>
              <a:pPr algn="just">
                <a:lnSpc>
                  <a:spcPts val="1397"/>
                </a:lnSpc>
              </a:pPr>
              <a:r>
                <a:rPr lang="en-US" sz="998">
                  <a:solidFill>
                    <a:srgbClr val="1D2E58"/>
                  </a:solidFill>
                  <a:latin typeface="Acherus Grotesque"/>
                  <a:ea typeface="Acherus Grotesque"/>
                  <a:cs typeface="Acherus Grotesque"/>
                  <a:sym typeface="Acherus Grotesque"/>
                </a:rPr>
                <a:t>Bâtiment</a:t>
              </a:r>
            </a:p>
            <a:p>
              <a:pPr algn="just">
                <a:lnSpc>
                  <a:spcPts val="1397"/>
                </a:lnSpc>
              </a:pPr>
              <a:r>
                <a:rPr lang="en-US" sz="998">
                  <a:solidFill>
                    <a:srgbClr val="1D2E58"/>
                  </a:solidFill>
                  <a:latin typeface="Acherus Grotesque"/>
                  <a:ea typeface="Acherus Grotesque"/>
                  <a:cs typeface="Acherus Grotesque"/>
                  <a:sym typeface="Acherus Grotesque"/>
                </a:rPr>
                <a:t>Durable</a:t>
              </a:r>
            </a:p>
            <a:p>
              <a:pPr marL="0" lvl="0" indent="0" algn="just">
                <a:lnSpc>
                  <a:spcPts val="1397"/>
                </a:lnSpc>
                <a:spcBef>
                  <a:spcPct val="0"/>
                </a:spcBef>
              </a:pPr>
              <a:r>
                <a:rPr lang="en-US" sz="998" b="1">
                  <a:solidFill>
                    <a:srgbClr val="3AB894"/>
                  </a:solidFill>
                  <a:latin typeface="Acherus Grotesque Bold"/>
                  <a:ea typeface="Acherus Grotesque Bold"/>
                  <a:cs typeface="Acherus Grotesque Bold"/>
                  <a:sym typeface="Acherus Grotesque Bold"/>
                </a:rPr>
                <a:t>11e édition</a:t>
              </a:r>
            </a:p>
          </p:txBody>
        </p:sp>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1363887" y="900217"/>
            <a:ext cx="5323968" cy="2417569"/>
            <a:chOff x="0" y="0"/>
            <a:chExt cx="7098624" cy="3223425"/>
          </a:xfrm>
        </p:grpSpPr>
        <p:sp>
          <p:nvSpPr>
            <p:cNvPr id="3" name="Freeform 3"/>
            <p:cNvSpPr/>
            <p:nvPr/>
          </p:nvSpPr>
          <p:spPr>
            <a:xfrm>
              <a:off x="0" y="0"/>
              <a:ext cx="3303915" cy="3223425"/>
            </a:xfrm>
            <a:custGeom>
              <a:avLst/>
              <a:gdLst/>
              <a:ahLst/>
              <a:cxnLst/>
              <a:rect l="l" t="t" r="r" b="b"/>
              <a:pathLst>
                <a:path w="3303915" h="3223425">
                  <a:moveTo>
                    <a:pt x="0" y="0"/>
                  </a:moveTo>
                  <a:lnTo>
                    <a:pt x="3303915" y="0"/>
                  </a:lnTo>
                  <a:lnTo>
                    <a:pt x="3303915" y="3223425"/>
                  </a:lnTo>
                  <a:lnTo>
                    <a:pt x="0" y="3223425"/>
                  </a:lnTo>
                  <a:lnTo>
                    <a:pt x="0" y="0"/>
                  </a:lnTo>
                  <a:close/>
                </a:path>
              </a:pathLst>
            </a:custGeom>
            <a:blipFill>
              <a:blip r:embed="rId2"/>
              <a:stretch>
                <a:fillRect/>
              </a:stretch>
            </a:blipFill>
          </p:spPr>
          <p:txBody>
            <a:bodyPr/>
            <a:lstStyle/>
            <a:p>
              <a:endParaRPr lang="fr-FR"/>
            </a:p>
          </p:txBody>
        </p:sp>
        <p:sp>
          <p:nvSpPr>
            <p:cNvPr id="4" name="TextBox 4"/>
            <p:cNvSpPr txBox="1"/>
            <p:nvPr/>
          </p:nvSpPr>
          <p:spPr>
            <a:xfrm>
              <a:off x="3309447" y="164016"/>
              <a:ext cx="3789177" cy="2828718"/>
            </a:xfrm>
            <a:prstGeom prst="rect">
              <a:avLst/>
            </a:prstGeom>
          </p:spPr>
          <p:txBody>
            <a:bodyPr lIns="0" tIns="0" rIns="0" bIns="0" rtlCol="0" anchor="t">
              <a:spAutoFit/>
            </a:bodyPr>
            <a:lstStyle/>
            <a:p>
              <a:pPr algn="just">
                <a:lnSpc>
                  <a:spcPts val="3450"/>
                </a:lnSpc>
              </a:pPr>
              <a:r>
                <a:rPr lang="en-US" sz="2464">
                  <a:solidFill>
                    <a:srgbClr val="1D2E58"/>
                  </a:solidFill>
                  <a:latin typeface="Acherus Grotesque"/>
                  <a:ea typeface="Acherus Grotesque"/>
                  <a:cs typeface="Acherus Grotesque"/>
                  <a:sym typeface="Acherus Grotesque"/>
                </a:rPr>
                <a:t>Congrès</a:t>
              </a:r>
            </a:p>
            <a:p>
              <a:pPr algn="just">
                <a:lnSpc>
                  <a:spcPts val="3450"/>
                </a:lnSpc>
              </a:pPr>
              <a:r>
                <a:rPr lang="en-US" sz="2464">
                  <a:solidFill>
                    <a:srgbClr val="1D2E58"/>
                  </a:solidFill>
                  <a:latin typeface="Acherus Grotesque"/>
                  <a:ea typeface="Acherus Grotesque"/>
                  <a:cs typeface="Acherus Grotesque"/>
                  <a:sym typeface="Acherus Grotesque"/>
                </a:rPr>
                <a:t>National</a:t>
              </a:r>
            </a:p>
            <a:p>
              <a:pPr algn="just">
                <a:lnSpc>
                  <a:spcPts val="3450"/>
                </a:lnSpc>
              </a:pPr>
              <a:r>
                <a:rPr lang="en-US" sz="2464">
                  <a:solidFill>
                    <a:srgbClr val="1D2E58"/>
                  </a:solidFill>
                  <a:latin typeface="Acherus Grotesque"/>
                  <a:ea typeface="Acherus Grotesque"/>
                  <a:cs typeface="Acherus Grotesque"/>
                  <a:sym typeface="Acherus Grotesque"/>
                </a:rPr>
                <a:t>Bâtiment</a:t>
              </a:r>
            </a:p>
            <a:p>
              <a:pPr algn="just">
                <a:lnSpc>
                  <a:spcPts val="3450"/>
                </a:lnSpc>
              </a:pPr>
              <a:r>
                <a:rPr lang="en-US" sz="2464">
                  <a:solidFill>
                    <a:srgbClr val="1D2E58"/>
                  </a:solidFill>
                  <a:latin typeface="Acherus Grotesque"/>
                  <a:ea typeface="Acherus Grotesque"/>
                  <a:cs typeface="Acherus Grotesque"/>
                  <a:sym typeface="Acherus Grotesque"/>
                </a:rPr>
                <a:t>Durable</a:t>
              </a:r>
            </a:p>
            <a:p>
              <a:pPr marL="0" lvl="0" indent="0" algn="just">
                <a:lnSpc>
                  <a:spcPts val="3450"/>
                </a:lnSpc>
                <a:spcBef>
                  <a:spcPct val="0"/>
                </a:spcBef>
              </a:pPr>
              <a:r>
                <a:rPr lang="en-US" sz="2464" b="1">
                  <a:solidFill>
                    <a:srgbClr val="3AB894"/>
                  </a:solidFill>
                  <a:latin typeface="Acherus Grotesque Bold"/>
                  <a:ea typeface="Acherus Grotesque Bold"/>
                  <a:cs typeface="Acherus Grotesque Bold"/>
                  <a:sym typeface="Acherus Grotesque Bold"/>
                </a:rPr>
                <a:t>11e édition</a:t>
              </a:r>
            </a:p>
          </p:txBody>
        </p:sp>
      </p:grpSp>
      <p:sp>
        <p:nvSpPr>
          <p:cNvPr id="5" name="Freeform 5"/>
          <p:cNvSpPr/>
          <p:nvPr/>
        </p:nvSpPr>
        <p:spPr>
          <a:xfrm>
            <a:off x="352128" y="4070260"/>
            <a:ext cx="3090601" cy="5611398"/>
          </a:xfrm>
          <a:custGeom>
            <a:avLst/>
            <a:gdLst/>
            <a:ahLst/>
            <a:cxnLst/>
            <a:rect l="l" t="t" r="r" b="b"/>
            <a:pathLst>
              <a:path w="3090601" h="5611398">
                <a:moveTo>
                  <a:pt x="0" y="0"/>
                </a:moveTo>
                <a:lnTo>
                  <a:pt x="3090600" y="0"/>
                </a:lnTo>
                <a:lnTo>
                  <a:pt x="3090600" y="5611399"/>
                </a:lnTo>
                <a:lnTo>
                  <a:pt x="0" y="5611399"/>
                </a:lnTo>
                <a:lnTo>
                  <a:pt x="0" y="0"/>
                </a:lnTo>
                <a:close/>
              </a:path>
            </a:pathLst>
          </a:custGeom>
          <a:blipFill>
            <a:blip r:embed="rId3">
              <a:extLst>
                <a:ext uri="{96DAC541-7B7A-43D3-8B79-37D633B846F1}">
                  <asvg:svgBlip xmlns:asvg="http://schemas.microsoft.com/office/drawing/2016/SVG/main" r:embed="rId4"/>
                </a:ext>
              </a:extLst>
            </a:blip>
            <a:stretch>
              <a:fillRect l="-27797" r="-1053102"/>
            </a:stretch>
          </a:blipFill>
        </p:spPr>
        <p:txBody>
          <a:bodyPr/>
          <a:lstStyle/>
          <a:p>
            <a:endParaRPr lang="fr-FR"/>
          </a:p>
        </p:txBody>
      </p:sp>
      <p:sp>
        <p:nvSpPr>
          <p:cNvPr id="6" name="Freeform 6"/>
          <p:cNvSpPr/>
          <p:nvPr/>
        </p:nvSpPr>
        <p:spPr>
          <a:xfrm>
            <a:off x="10231671" y="4803331"/>
            <a:ext cx="4982055" cy="1503743"/>
          </a:xfrm>
          <a:custGeom>
            <a:avLst/>
            <a:gdLst/>
            <a:ahLst/>
            <a:cxnLst/>
            <a:rect l="l" t="t" r="r" b="b"/>
            <a:pathLst>
              <a:path w="4982055" h="1503743">
                <a:moveTo>
                  <a:pt x="0" y="0"/>
                </a:moveTo>
                <a:lnTo>
                  <a:pt x="4982055" y="0"/>
                </a:lnTo>
                <a:lnTo>
                  <a:pt x="4982055" y="1503743"/>
                </a:lnTo>
                <a:lnTo>
                  <a:pt x="0" y="1503743"/>
                </a:lnTo>
                <a:lnTo>
                  <a:pt x="0" y="0"/>
                </a:lnTo>
                <a:close/>
              </a:path>
            </a:pathLst>
          </a:custGeom>
          <a:blipFill>
            <a:blip r:embed="rId5"/>
            <a:stretch>
              <a:fillRect/>
            </a:stretch>
          </a:blipFill>
        </p:spPr>
        <p:txBody>
          <a:bodyPr/>
          <a:lstStyle/>
          <a:p>
            <a:endParaRPr lang="fr-FR"/>
          </a:p>
        </p:txBody>
      </p:sp>
      <p:sp>
        <p:nvSpPr>
          <p:cNvPr id="7" name="Freeform 7"/>
          <p:cNvSpPr/>
          <p:nvPr/>
        </p:nvSpPr>
        <p:spPr>
          <a:xfrm>
            <a:off x="4915456" y="4633808"/>
            <a:ext cx="2011233" cy="1321051"/>
          </a:xfrm>
          <a:custGeom>
            <a:avLst/>
            <a:gdLst/>
            <a:ahLst/>
            <a:cxnLst/>
            <a:rect l="l" t="t" r="r" b="b"/>
            <a:pathLst>
              <a:path w="2011233" h="1321051">
                <a:moveTo>
                  <a:pt x="0" y="0"/>
                </a:moveTo>
                <a:lnTo>
                  <a:pt x="2011233" y="0"/>
                </a:lnTo>
                <a:lnTo>
                  <a:pt x="2011233" y="1321051"/>
                </a:lnTo>
                <a:lnTo>
                  <a:pt x="0" y="1321051"/>
                </a:lnTo>
                <a:lnTo>
                  <a:pt x="0" y="0"/>
                </a:lnTo>
                <a:close/>
              </a:path>
            </a:pathLst>
          </a:custGeom>
          <a:blipFill>
            <a:blip r:embed="rId6"/>
            <a:stretch>
              <a:fillRect/>
            </a:stretch>
          </a:blipFill>
        </p:spPr>
        <p:txBody>
          <a:bodyPr/>
          <a:lstStyle/>
          <a:p>
            <a:endParaRPr lang="fr-FR"/>
          </a:p>
        </p:txBody>
      </p:sp>
      <p:grpSp>
        <p:nvGrpSpPr>
          <p:cNvPr id="8" name="Group 8"/>
          <p:cNvGrpSpPr/>
          <p:nvPr/>
        </p:nvGrpSpPr>
        <p:grpSpPr>
          <a:xfrm>
            <a:off x="0" y="9224455"/>
            <a:ext cx="18288000" cy="829464"/>
            <a:chOff x="0" y="0"/>
            <a:chExt cx="3480383" cy="157855"/>
          </a:xfrm>
        </p:grpSpPr>
        <p:sp>
          <p:nvSpPr>
            <p:cNvPr id="9" name="Freeform 9"/>
            <p:cNvSpPr/>
            <p:nvPr/>
          </p:nvSpPr>
          <p:spPr>
            <a:xfrm>
              <a:off x="0" y="0"/>
              <a:ext cx="3480383" cy="157855"/>
            </a:xfrm>
            <a:custGeom>
              <a:avLst/>
              <a:gdLst/>
              <a:ahLst/>
              <a:cxnLst/>
              <a:rect l="l" t="t" r="r" b="b"/>
              <a:pathLst>
                <a:path w="3480383" h="157855">
                  <a:moveTo>
                    <a:pt x="0" y="0"/>
                  </a:moveTo>
                  <a:lnTo>
                    <a:pt x="3480383" y="0"/>
                  </a:lnTo>
                  <a:lnTo>
                    <a:pt x="3480383" y="157855"/>
                  </a:lnTo>
                  <a:lnTo>
                    <a:pt x="0" y="157855"/>
                  </a:lnTo>
                  <a:close/>
                </a:path>
              </a:pathLst>
            </a:custGeom>
            <a:solidFill>
              <a:srgbClr val="FD5A51"/>
            </a:solidFill>
          </p:spPr>
          <p:txBody>
            <a:bodyPr/>
            <a:lstStyle/>
            <a:p>
              <a:endParaRPr lang="fr-FR"/>
            </a:p>
          </p:txBody>
        </p:sp>
        <p:sp>
          <p:nvSpPr>
            <p:cNvPr id="10" name="TextBox 10"/>
            <p:cNvSpPr txBox="1"/>
            <p:nvPr/>
          </p:nvSpPr>
          <p:spPr>
            <a:xfrm>
              <a:off x="0" y="-9525"/>
              <a:ext cx="3480383" cy="167380"/>
            </a:xfrm>
            <a:prstGeom prst="rect">
              <a:avLst/>
            </a:prstGeom>
          </p:spPr>
          <p:txBody>
            <a:bodyPr lIns="38360" tIns="38360" rIns="38360" bIns="38360" rtlCol="0" anchor="ctr"/>
            <a:lstStyle/>
            <a:p>
              <a:pPr algn="ctr">
                <a:lnSpc>
                  <a:spcPts val="1109"/>
                </a:lnSpc>
              </a:pPr>
              <a:endParaRPr/>
            </a:p>
          </p:txBody>
        </p:sp>
      </p:grpSp>
      <p:grpSp>
        <p:nvGrpSpPr>
          <p:cNvPr id="11" name="Group 11"/>
          <p:cNvGrpSpPr/>
          <p:nvPr/>
        </p:nvGrpSpPr>
        <p:grpSpPr>
          <a:xfrm>
            <a:off x="-362078" y="9315464"/>
            <a:ext cx="19380764" cy="976406"/>
            <a:chOff x="0" y="0"/>
            <a:chExt cx="4665871" cy="235067"/>
          </a:xfrm>
        </p:grpSpPr>
        <p:sp>
          <p:nvSpPr>
            <p:cNvPr id="12" name="Freeform 12"/>
            <p:cNvSpPr/>
            <p:nvPr/>
          </p:nvSpPr>
          <p:spPr>
            <a:xfrm>
              <a:off x="0" y="0"/>
              <a:ext cx="4665871" cy="235067"/>
            </a:xfrm>
            <a:custGeom>
              <a:avLst/>
              <a:gdLst/>
              <a:ahLst/>
              <a:cxnLst/>
              <a:rect l="l" t="t" r="r" b="b"/>
              <a:pathLst>
                <a:path w="4665871" h="235067">
                  <a:moveTo>
                    <a:pt x="0" y="0"/>
                  </a:moveTo>
                  <a:lnTo>
                    <a:pt x="4665871" y="0"/>
                  </a:lnTo>
                  <a:lnTo>
                    <a:pt x="4665871" y="235067"/>
                  </a:lnTo>
                  <a:lnTo>
                    <a:pt x="0" y="235067"/>
                  </a:lnTo>
                  <a:close/>
                </a:path>
              </a:pathLst>
            </a:custGeom>
            <a:solidFill>
              <a:srgbClr val="FFFFFF"/>
            </a:solidFill>
          </p:spPr>
          <p:txBody>
            <a:bodyPr/>
            <a:lstStyle/>
            <a:p>
              <a:endParaRPr lang="fr-FR"/>
            </a:p>
          </p:txBody>
        </p:sp>
        <p:sp>
          <p:nvSpPr>
            <p:cNvPr id="13" name="TextBox 13"/>
            <p:cNvSpPr txBox="1"/>
            <p:nvPr/>
          </p:nvSpPr>
          <p:spPr>
            <a:xfrm>
              <a:off x="0" y="-38100"/>
              <a:ext cx="4665871" cy="273167"/>
            </a:xfrm>
            <a:prstGeom prst="rect">
              <a:avLst/>
            </a:prstGeom>
          </p:spPr>
          <p:txBody>
            <a:bodyPr lIns="75621" tIns="75621" rIns="75621" bIns="75621" rtlCol="0" anchor="ctr"/>
            <a:lstStyle/>
            <a:p>
              <a:pPr algn="ctr">
                <a:lnSpc>
                  <a:spcPts val="2917"/>
                </a:lnSpc>
              </a:pPr>
              <a:endParaRPr/>
            </a:p>
          </p:txBody>
        </p:sp>
      </p:grpSp>
      <p:sp>
        <p:nvSpPr>
          <p:cNvPr id="14" name="Freeform 14"/>
          <p:cNvSpPr/>
          <p:nvPr/>
        </p:nvSpPr>
        <p:spPr>
          <a:xfrm>
            <a:off x="1474777" y="9361539"/>
            <a:ext cx="1730396" cy="925461"/>
          </a:xfrm>
          <a:custGeom>
            <a:avLst/>
            <a:gdLst/>
            <a:ahLst/>
            <a:cxnLst/>
            <a:rect l="l" t="t" r="r" b="b"/>
            <a:pathLst>
              <a:path w="1730396" h="925461">
                <a:moveTo>
                  <a:pt x="0" y="0"/>
                </a:moveTo>
                <a:lnTo>
                  <a:pt x="1730396" y="0"/>
                </a:lnTo>
                <a:lnTo>
                  <a:pt x="1730396" y="925461"/>
                </a:lnTo>
                <a:lnTo>
                  <a:pt x="0" y="925461"/>
                </a:lnTo>
                <a:lnTo>
                  <a:pt x="0" y="0"/>
                </a:lnTo>
                <a:close/>
              </a:path>
            </a:pathLst>
          </a:custGeom>
          <a:blipFill>
            <a:blip r:embed="rId7"/>
            <a:stretch>
              <a:fillRect l="-345910" r="-382207"/>
            </a:stretch>
          </a:blipFill>
        </p:spPr>
        <p:txBody>
          <a:bodyPr/>
          <a:lstStyle/>
          <a:p>
            <a:endParaRPr lang="fr-FR"/>
          </a:p>
        </p:txBody>
      </p:sp>
      <p:sp>
        <p:nvSpPr>
          <p:cNvPr id="15" name="TextBox 15"/>
          <p:cNvSpPr txBox="1"/>
          <p:nvPr/>
        </p:nvSpPr>
        <p:spPr>
          <a:xfrm>
            <a:off x="4863789" y="3984535"/>
            <a:ext cx="3954188" cy="594276"/>
          </a:xfrm>
          <a:prstGeom prst="rect">
            <a:avLst/>
          </a:prstGeom>
        </p:spPr>
        <p:txBody>
          <a:bodyPr lIns="0" tIns="0" rIns="0" bIns="0" rtlCol="0" anchor="t">
            <a:spAutoFit/>
          </a:bodyPr>
          <a:lstStyle/>
          <a:p>
            <a:pPr algn="l">
              <a:lnSpc>
                <a:spcPts val="4793"/>
              </a:lnSpc>
              <a:spcBef>
                <a:spcPct val="0"/>
              </a:spcBef>
            </a:pPr>
            <a:r>
              <a:rPr lang="en-US" sz="3423">
                <a:solidFill>
                  <a:srgbClr val="1D2E58"/>
                </a:solidFill>
                <a:latin typeface="Acherus Grotesque"/>
                <a:ea typeface="Acherus Grotesque"/>
                <a:cs typeface="Acherus Grotesque"/>
                <a:sym typeface="Acherus Grotesque"/>
              </a:rPr>
              <a:t>Un évènement du</a:t>
            </a:r>
          </a:p>
        </p:txBody>
      </p:sp>
      <p:sp>
        <p:nvSpPr>
          <p:cNvPr id="16" name="TextBox 16"/>
          <p:cNvSpPr txBox="1"/>
          <p:nvPr/>
        </p:nvSpPr>
        <p:spPr>
          <a:xfrm>
            <a:off x="14007913" y="1009650"/>
            <a:ext cx="3251387" cy="876300"/>
          </a:xfrm>
          <a:prstGeom prst="rect">
            <a:avLst/>
          </a:prstGeom>
        </p:spPr>
        <p:txBody>
          <a:bodyPr lIns="0" tIns="0" rIns="0" bIns="0" rtlCol="0" anchor="t">
            <a:spAutoFit/>
          </a:bodyPr>
          <a:lstStyle/>
          <a:p>
            <a:pPr marL="0" lvl="0" indent="0" algn="r">
              <a:lnSpc>
                <a:spcPts val="3403"/>
              </a:lnSpc>
            </a:pPr>
            <a:r>
              <a:rPr lang="en-US" sz="2835" b="1" u="none" strike="noStrike">
                <a:solidFill>
                  <a:srgbClr val="1D2E58"/>
                </a:solidFill>
                <a:latin typeface="Acherus Grotesque Bold"/>
                <a:ea typeface="Acherus Grotesque Bold"/>
                <a:cs typeface="Acherus Grotesque Bold"/>
                <a:sym typeface="Acherus Grotesque Bold"/>
              </a:rPr>
              <a:t>4-5 sept. 2025</a:t>
            </a:r>
          </a:p>
          <a:p>
            <a:pPr marL="0" lvl="0" indent="0" algn="r">
              <a:lnSpc>
                <a:spcPts val="3403"/>
              </a:lnSpc>
            </a:pPr>
            <a:r>
              <a:rPr lang="en-US" sz="2835" b="1" u="none" strike="noStrike">
                <a:solidFill>
                  <a:srgbClr val="FD5A51"/>
                </a:solidFill>
                <a:latin typeface="Acherus Grotesque Bold"/>
                <a:ea typeface="Acherus Grotesque Bold"/>
                <a:cs typeface="Acherus Grotesque Bold"/>
                <a:sym typeface="Acherus Grotesque Bold"/>
              </a:rPr>
              <a:t>Lille Grand Palais</a:t>
            </a:r>
          </a:p>
        </p:txBody>
      </p:sp>
      <p:sp>
        <p:nvSpPr>
          <p:cNvPr id="17" name="TextBox 17"/>
          <p:cNvSpPr txBox="1"/>
          <p:nvPr/>
        </p:nvSpPr>
        <p:spPr>
          <a:xfrm>
            <a:off x="10686226" y="4031898"/>
            <a:ext cx="3077951" cy="606396"/>
          </a:xfrm>
          <a:prstGeom prst="rect">
            <a:avLst/>
          </a:prstGeom>
        </p:spPr>
        <p:txBody>
          <a:bodyPr lIns="0" tIns="0" rIns="0" bIns="0" rtlCol="0" anchor="t">
            <a:spAutoFit/>
          </a:bodyPr>
          <a:lstStyle/>
          <a:p>
            <a:pPr marL="0" lvl="0" indent="0" algn="l">
              <a:lnSpc>
                <a:spcPts val="4793"/>
              </a:lnSpc>
              <a:spcBef>
                <a:spcPct val="0"/>
              </a:spcBef>
            </a:pPr>
            <a:r>
              <a:rPr lang="en-US" sz="3423" u="none" strike="noStrike">
                <a:solidFill>
                  <a:srgbClr val="1D2E58"/>
                </a:solidFill>
                <a:latin typeface="Acherus Grotesque"/>
                <a:ea typeface="Acherus Grotesque"/>
                <a:cs typeface="Acherus Grotesque"/>
                <a:sym typeface="Acherus Grotesque"/>
              </a:rPr>
              <a:t>Organisé par</a:t>
            </a:r>
          </a:p>
        </p:txBody>
      </p:sp>
      <p:sp>
        <p:nvSpPr>
          <p:cNvPr id="18" name="TextBox 18"/>
          <p:cNvSpPr txBox="1"/>
          <p:nvPr/>
        </p:nvSpPr>
        <p:spPr>
          <a:xfrm>
            <a:off x="4626745" y="8757934"/>
            <a:ext cx="9034510" cy="466521"/>
          </a:xfrm>
          <a:prstGeom prst="rect">
            <a:avLst/>
          </a:prstGeom>
        </p:spPr>
        <p:txBody>
          <a:bodyPr lIns="0" tIns="0" rIns="0" bIns="0" rtlCol="0" anchor="t">
            <a:spAutoFit/>
          </a:bodyPr>
          <a:lstStyle/>
          <a:p>
            <a:pPr algn="ctr">
              <a:lnSpc>
                <a:spcPts val="3751"/>
              </a:lnSpc>
              <a:spcBef>
                <a:spcPct val="0"/>
              </a:spcBef>
            </a:pPr>
            <a:r>
              <a:rPr lang="en-US" sz="2679">
                <a:solidFill>
                  <a:srgbClr val="1D2E58"/>
                </a:solidFill>
                <a:latin typeface="Acherus Grotesque"/>
                <a:ea typeface="Acherus Grotesque"/>
                <a:cs typeface="Acherus Grotesque"/>
                <a:sym typeface="Acherus Grotesque"/>
              </a:rPr>
              <a:t>Rejoignez les partenaires du Congrès , votre logo ici ! </a:t>
            </a:r>
          </a:p>
        </p:txBody>
      </p:sp>
      <p:sp>
        <p:nvSpPr>
          <p:cNvPr id="19" name="TextBox 19"/>
          <p:cNvSpPr txBox="1"/>
          <p:nvPr/>
        </p:nvSpPr>
        <p:spPr>
          <a:xfrm>
            <a:off x="6687856" y="7656105"/>
            <a:ext cx="6247248" cy="413341"/>
          </a:xfrm>
          <a:prstGeom prst="rect">
            <a:avLst/>
          </a:prstGeom>
        </p:spPr>
        <p:txBody>
          <a:bodyPr lIns="0" tIns="0" rIns="0" bIns="0" rtlCol="0" anchor="t">
            <a:spAutoFit/>
          </a:bodyPr>
          <a:lstStyle/>
          <a:p>
            <a:pPr marL="0" lvl="0" indent="0" algn="ctr">
              <a:lnSpc>
                <a:spcPts val="3161"/>
              </a:lnSpc>
              <a:spcBef>
                <a:spcPct val="0"/>
              </a:spcBef>
            </a:pPr>
            <a:r>
              <a:rPr lang="en-US" sz="2679" b="1" u="none" strike="noStrike" spc="107">
                <a:solidFill>
                  <a:srgbClr val="1D2E58"/>
                </a:solidFill>
                <a:latin typeface="Acherus Grotesque Bold"/>
                <a:ea typeface="Acherus Grotesque Bold"/>
                <a:cs typeface="Acherus Grotesque Bold"/>
                <a:sym typeface="Acherus Grotesque Bold"/>
              </a:rPr>
              <a:t>www.congresbatimentdurable.com</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1D2E58"/>
        </a:solidFill>
        <a:effectLst/>
      </p:bgPr>
    </p:bg>
    <p:spTree>
      <p:nvGrpSpPr>
        <p:cNvPr id="1" name=""/>
        <p:cNvGrpSpPr/>
        <p:nvPr/>
      </p:nvGrpSpPr>
      <p:grpSpPr>
        <a:xfrm>
          <a:off x="0" y="0"/>
          <a:ext cx="0" cy="0"/>
          <a:chOff x="0" y="0"/>
          <a:chExt cx="0" cy="0"/>
        </a:xfrm>
      </p:grpSpPr>
      <p:sp>
        <p:nvSpPr>
          <p:cNvPr id="2" name="TextBox 2"/>
          <p:cNvSpPr txBox="1"/>
          <p:nvPr/>
        </p:nvSpPr>
        <p:spPr>
          <a:xfrm>
            <a:off x="1031959" y="2356682"/>
            <a:ext cx="16146249" cy="1230513"/>
          </a:xfrm>
          <a:prstGeom prst="rect">
            <a:avLst/>
          </a:prstGeom>
        </p:spPr>
        <p:txBody>
          <a:bodyPr lIns="0" tIns="0" rIns="0" bIns="0" rtlCol="0" anchor="t">
            <a:spAutoFit/>
          </a:bodyPr>
          <a:lstStyle/>
          <a:p>
            <a:pPr marL="0" lvl="0" indent="0" algn="l">
              <a:lnSpc>
                <a:spcPts val="3247"/>
              </a:lnSpc>
            </a:pPr>
            <a:r>
              <a:rPr lang="en-US" sz="2618" spc="130">
                <a:solidFill>
                  <a:srgbClr val="FDEDE2"/>
                </a:solidFill>
                <a:latin typeface="Acherus Grotesque"/>
                <a:ea typeface="Acherus Grotesque"/>
                <a:cs typeface="Acherus Grotesque"/>
                <a:sym typeface="Acherus Grotesque"/>
              </a:rPr>
              <a:t>Le Congrès National Bâtiment Durable (CNBD) est un Congrès itinérant organisé par l’un des 26 centres de ressources et clusters, membres du Réseau National Bâtiment Durable. De retour après 10ans dans les Hauts-de-France </a:t>
            </a:r>
          </a:p>
        </p:txBody>
      </p:sp>
      <p:sp>
        <p:nvSpPr>
          <p:cNvPr id="3" name="TextBox 3"/>
          <p:cNvSpPr txBox="1"/>
          <p:nvPr/>
        </p:nvSpPr>
        <p:spPr>
          <a:xfrm>
            <a:off x="1028700" y="1981032"/>
            <a:ext cx="4100890" cy="413749"/>
          </a:xfrm>
          <a:prstGeom prst="rect">
            <a:avLst/>
          </a:prstGeom>
        </p:spPr>
        <p:txBody>
          <a:bodyPr lIns="0" tIns="0" rIns="0" bIns="0" rtlCol="0" anchor="t">
            <a:spAutoFit/>
          </a:bodyPr>
          <a:lstStyle/>
          <a:p>
            <a:pPr marL="0" lvl="0" indent="0" algn="l">
              <a:lnSpc>
                <a:spcPts val="3090"/>
              </a:lnSpc>
              <a:spcBef>
                <a:spcPct val="0"/>
              </a:spcBef>
            </a:pPr>
            <a:r>
              <a:rPr lang="en-US" sz="2618" b="1" spc="104">
                <a:solidFill>
                  <a:srgbClr val="FD5A51"/>
                </a:solidFill>
                <a:latin typeface="Acherus Grotesque Bold"/>
                <a:ea typeface="Acherus Grotesque Bold"/>
                <a:cs typeface="Acherus Grotesque Bold"/>
                <a:sym typeface="Acherus Grotesque Bold"/>
              </a:rPr>
              <a:t>DEPUIS 2012</a:t>
            </a:r>
          </a:p>
        </p:txBody>
      </p:sp>
      <p:grpSp>
        <p:nvGrpSpPr>
          <p:cNvPr id="4" name="Group 4"/>
          <p:cNvGrpSpPr/>
          <p:nvPr/>
        </p:nvGrpSpPr>
        <p:grpSpPr>
          <a:xfrm>
            <a:off x="-293448" y="9989315"/>
            <a:ext cx="18873665" cy="425611"/>
            <a:chOff x="0" y="0"/>
            <a:chExt cx="3929425" cy="88611"/>
          </a:xfrm>
        </p:grpSpPr>
        <p:sp>
          <p:nvSpPr>
            <p:cNvPr id="5" name="Freeform 5"/>
            <p:cNvSpPr/>
            <p:nvPr/>
          </p:nvSpPr>
          <p:spPr>
            <a:xfrm>
              <a:off x="0" y="0"/>
              <a:ext cx="3929425" cy="88611"/>
            </a:xfrm>
            <a:custGeom>
              <a:avLst/>
              <a:gdLst/>
              <a:ahLst/>
              <a:cxnLst/>
              <a:rect l="l" t="t" r="r" b="b"/>
              <a:pathLst>
                <a:path w="3929425" h="88611">
                  <a:moveTo>
                    <a:pt x="0" y="0"/>
                  </a:moveTo>
                  <a:lnTo>
                    <a:pt x="3929425" y="0"/>
                  </a:lnTo>
                  <a:lnTo>
                    <a:pt x="3929425" y="88611"/>
                  </a:lnTo>
                  <a:lnTo>
                    <a:pt x="0" y="88611"/>
                  </a:lnTo>
                  <a:close/>
                </a:path>
              </a:pathLst>
            </a:custGeom>
            <a:solidFill>
              <a:srgbClr val="FD5A51"/>
            </a:solidFill>
          </p:spPr>
          <p:txBody>
            <a:bodyPr/>
            <a:lstStyle/>
            <a:p>
              <a:endParaRPr lang="fr-FR"/>
            </a:p>
          </p:txBody>
        </p:sp>
        <p:sp>
          <p:nvSpPr>
            <p:cNvPr id="6" name="TextBox 6"/>
            <p:cNvSpPr txBox="1"/>
            <p:nvPr/>
          </p:nvSpPr>
          <p:spPr>
            <a:xfrm>
              <a:off x="0" y="0"/>
              <a:ext cx="3929425" cy="88611"/>
            </a:xfrm>
            <a:prstGeom prst="rect">
              <a:avLst/>
            </a:prstGeom>
          </p:spPr>
          <p:txBody>
            <a:bodyPr lIns="35064" tIns="35064" rIns="35064" bIns="35064" rtlCol="0" anchor="ctr"/>
            <a:lstStyle/>
            <a:p>
              <a:pPr algn="ctr">
                <a:lnSpc>
                  <a:spcPts val="1014"/>
                </a:lnSpc>
              </a:pPr>
              <a:endParaRPr/>
            </a:p>
          </p:txBody>
        </p:sp>
      </p:grpSp>
      <p:sp>
        <p:nvSpPr>
          <p:cNvPr id="7" name="Freeform 7"/>
          <p:cNvSpPr/>
          <p:nvPr/>
        </p:nvSpPr>
        <p:spPr>
          <a:xfrm rot="-10029624">
            <a:off x="10903511" y="6634212"/>
            <a:ext cx="7026459" cy="6642823"/>
          </a:xfrm>
          <a:custGeom>
            <a:avLst/>
            <a:gdLst/>
            <a:ahLst/>
            <a:cxnLst/>
            <a:rect l="l" t="t" r="r" b="b"/>
            <a:pathLst>
              <a:path w="7026459" h="6642823">
                <a:moveTo>
                  <a:pt x="0" y="0"/>
                </a:moveTo>
                <a:lnTo>
                  <a:pt x="7026458" y="0"/>
                </a:lnTo>
                <a:lnTo>
                  <a:pt x="7026458" y="6642823"/>
                </a:lnTo>
                <a:lnTo>
                  <a:pt x="0" y="664282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8" name="TextBox 8"/>
          <p:cNvSpPr txBox="1"/>
          <p:nvPr/>
        </p:nvSpPr>
        <p:spPr>
          <a:xfrm>
            <a:off x="1028700" y="4706030"/>
            <a:ext cx="16146249" cy="1230513"/>
          </a:xfrm>
          <a:prstGeom prst="rect">
            <a:avLst/>
          </a:prstGeom>
        </p:spPr>
        <p:txBody>
          <a:bodyPr lIns="0" tIns="0" rIns="0" bIns="0" rtlCol="0" anchor="t">
            <a:spAutoFit/>
          </a:bodyPr>
          <a:lstStyle/>
          <a:p>
            <a:pPr marL="0" lvl="0" indent="0" algn="l">
              <a:lnSpc>
                <a:spcPts val="3247"/>
              </a:lnSpc>
              <a:spcBef>
                <a:spcPct val="0"/>
              </a:spcBef>
            </a:pPr>
            <a:r>
              <a:rPr lang="en-US" sz="2618" u="none" strike="noStrike" spc="130">
                <a:solidFill>
                  <a:srgbClr val="FDEDE2"/>
                </a:solidFill>
                <a:latin typeface="Acherus Grotesque"/>
                <a:ea typeface="Acherus Grotesque"/>
                <a:cs typeface="Acherus Grotesque"/>
                <a:sym typeface="Acherus Grotesque"/>
              </a:rPr>
              <a:t>L’objectif du CNBD est d’offrir une vitrine nationale aux initiatives innovantes et projets emblématiques de nos territoires en faveur de la transition écologique à travers le retour d’expérience et le témoignage d’experts.</a:t>
            </a:r>
          </a:p>
        </p:txBody>
      </p:sp>
      <p:sp>
        <p:nvSpPr>
          <p:cNvPr id="9" name="TextBox 9"/>
          <p:cNvSpPr txBox="1"/>
          <p:nvPr/>
        </p:nvSpPr>
        <p:spPr>
          <a:xfrm>
            <a:off x="1028700" y="4330380"/>
            <a:ext cx="5833677" cy="413749"/>
          </a:xfrm>
          <a:prstGeom prst="rect">
            <a:avLst/>
          </a:prstGeom>
        </p:spPr>
        <p:txBody>
          <a:bodyPr lIns="0" tIns="0" rIns="0" bIns="0" rtlCol="0" anchor="t">
            <a:spAutoFit/>
          </a:bodyPr>
          <a:lstStyle/>
          <a:p>
            <a:pPr marL="0" lvl="0" indent="0" algn="just">
              <a:lnSpc>
                <a:spcPts val="3090"/>
              </a:lnSpc>
              <a:spcBef>
                <a:spcPct val="0"/>
              </a:spcBef>
            </a:pPr>
            <a:r>
              <a:rPr lang="en-US" sz="2619" b="1" u="none" strike="noStrike" spc="104">
                <a:solidFill>
                  <a:srgbClr val="3AB894"/>
                </a:solidFill>
                <a:latin typeface="Acherus Grotesque Bold"/>
                <a:ea typeface="Acherus Grotesque Bold"/>
                <a:cs typeface="Acherus Grotesque Bold"/>
                <a:sym typeface="Acherus Grotesque Bold"/>
              </a:rPr>
              <a:t>UNE VITRINE NATIONALE</a:t>
            </a:r>
          </a:p>
        </p:txBody>
      </p:sp>
      <p:sp>
        <p:nvSpPr>
          <p:cNvPr id="10" name="TextBox 10"/>
          <p:cNvSpPr txBox="1"/>
          <p:nvPr/>
        </p:nvSpPr>
        <p:spPr>
          <a:xfrm>
            <a:off x="1031959" y="7055377"/>
            <a:ext cx="16227341" cy="1230513"/>
          </a:xfrm>
          <a:prstGeom prst="rect">
            <a:avLst/>
          </a:prstGeom>
        </p:spPr>
        <p:txBody>
          <a:bodyPr lIns="0" tIns="0" rIns="0" bIns="0" rtlCol="0" anchor="t">
            <a:spAutoFit/>
          </a:bodyPr>
          <a:lstStyle/>
          <a:p>
            <a:pPr marL="0" lvl="0" indent="0" algn="l">
              <a:lnSpc>
                <a:spcPts val="3247"/>
              </a:lnSpc>
              <a:spcBef>
                <a:spcPct val="0"/>
              </a:spcBef>
            </a:pPr>
            <a:r>
              <a:rPr lang="en-US" sz="2618" u="none" strike="noStrike" spc="130">
                <a:solidFill>
                  <a:srgbClr val="FDEDE2"/>
                </a:solidFill>
                <a:latin typeface="Acherus Grotesque"/>
                <a:ea typeface="Acherus Grotesque"/>
                <a:cs typeface="Acherus Grotesque"/>
                <a:sym typeface="Acherus Grotesque"/>
              </a:rPr>
              <a:t>Le CNBD a pour ambition de démontrer que des solutions concrètes existent, que des projets ambitieux voient le jour les engagements de chacun, en fédérant et en outillant pour donner envie d’agir !</a:t>
            </a:r>
          </a:p>
        </p:txBody>
      </p:sp>
      <p:sp>
        <p:nvSpPr>
          <p:cNvPr id="11" name="TextBox 11"/>
          <p:cNvSpPr txBox="1"/>
          <p:nvPr/>
        </p:nvSpPr>
        <p:spPr>
          <a:xfrm>
            <a:off x="1031959" y="6679728"/>
            <a:ext cx="4957862" cy="413749"/>
          </a:xfrm>
          <a:prstGeom prst="rect">
            <a:avLst/>
          </a:prstGeom>
        </p:spPr>
        <p:txBody>
          <a:bodyPr lIns="0" tIns="0" rIns="0" bIns="0" rtlCol="0" anchor="t">
            <a:spAutoFit/>
          </a:bodyPr>
          <a:lstStyle/>
          <a:p>
            <a:pPr marL="0" lvl="0" indent="0" algn="l">
              <a:lnSpc>
                <a:spcPts val="3090"/>
              </a:lnSpc>
              <a:spcBef>
                <a:spcPct val="0"/>
              </a:spcBef>
            </a:pPr>
            <a:r>
              <a:rPr lang="en-US" sz="2618" b="1" spc="104">
                <a:solidFill>
                  <a:srgbClr val="FD5A51"/>
                </a:solidFill>
                <a:latin typeface="Acherus Grotesque Bold"/>
                <a:ea typeface="Acherus Grotesque Bold"/>
                <a:cs typeface="Acherus Grotesque Bold"/>
                <a:sym typeface="Acherus Grotesque Bold"/>
              </a:rPr>
              <a:t>UN AVENIR MEILLEUR</a:t>
            </a:r>
          </a:p>
        </p:txBody>
      </p:sp>
      <p:sp>
        <p:nvSpPr>
          <p:cNvPr id="12" name="TextBox 12"/>
          <p:cNvSpPr txBox="1"/>
          <p:nvPr/>
        </p:nvSpPr>
        <p:spPr>
          <a:xfrm>
            <a:off x="1028700" y="942975"/>
            <a:ext cx="7347380" cy="582795"/>
          </a:xfrm>
          <a:prstGeom prst="rect">
            <a:avLst/>
          </a:prstGeom>
        </p:spPr>
        <p:txBody>
          <a:bodyPr lIns="0" tIns="0" rIns="0" bIns="0" rtlCol="0" anchor="t">
            <a:spAutoFit/>
          </a:bodyPr>
          <a:lstStyle/>
          <a:p>
            <a:pPr algn="l">
              <a:lnSpc>
                <a:spcPts val="4685"/>
              </a:lnSpc>
              <a:spcBef>
                <a:spcPct val="0"/>
              </a:spcBef>
            </a:pPr>
            <a:r>
              <a:rPr lang="en-US" sz="3346" b="1">
                <a:solidFill>
                  <a:srgbClr val="3AB894"/>
                </a:solidFill>
                <a:latin typeface="Acherus Grotesque Bold"/>
                <a:ea typeface="Acherus Grotesque Bold"/>
                <a:cs typeface="Acherus Grotesque Bold"/>
                <a:sym typeface="Acherus Grotesque Bold"/>
              </a:rPr>
              <a:t>QU’EST-CE QUE LE CNBD ?</a:t>
            </a:r>
          </a:p>
        </p:txBody>
      </p:sp>
      <p:grpSp>
        <p:nvGrpSpPr>
          <p:cNvPr id="13" name="Group 13"/>
          <p:cNvGrpSpPr/>
          <p:nvPr/>
        </p:nvGrpSpPr>
        <p:grpSpPr>
          <a:xfrm>
            <a:off x="16063107" y="455675"/>
            <a:ext cx="1856763" cy="1146050"/>
            <a:chOff x="0" y="0"/>
            <a:chExt cx="2475684" cy="1528066"/>
          </a:xfrm>
        </p:grpSpPr>
        <p:grpSp>
          <p:nvGrpSpPr>
            <p:cNvPr id="14" name="Group 14"/>
            <p:cNvGrpSpPr>
              <a:grpSpLocks noChangeAspect="1"/>
            </p:cNvGrpSpPr>
            <p:nvPr/>
          </p:nvGrpSpPr>
          <p:grpSpPr>
            <a:xfrm>
              <a:off x="0" y="0"/>
              <a:ext cx="1611374" cy="1528066"/>
              <a:chOff x="0" y="0"/>
              <a:chExt cx="476809" cy="452145"/>
            </a:xfrm>
          </p:grpSpPr>
          <p:sp>
            <p:nvSpPr>
              <p:cNvPr id="15" name="Freeform 15"/>
              <p:cNvSpPr/>
              <p:nvPr/>
            </p:nvSpPr>
            <p:spPr>
              <a:xfrm>
                <a:off x="63500" y="63500"/>
                <a:ext cx="163322" cy="160401"/>
              </a:xfrm>
              <a:custGeom>
                <a:avLst/>
                <a:gdLst/>
                <a:ahLst/>
                <a:cxnLst/>
                <a:rect l="l" t="t" r="r" b="b"/>
                <a:pathLst>
                  <a:path w="163322" h="160401">
                    <a:moveTo>
                      <a:pt x="81788" y="160401"/>
                    </a:moveTo>
                    <a:cubicBezTo>
                      <a:pt x="124968" y="160401"/>
                      <a:pt x="160401" y="144907"/>
                      <a:pt x="163322" y="93345"/>
                    </a:cubicBezTo>
                    <a:lnTo>
                      <a:pt x="115443" y="93345"/>
                    </a:lnTo>
                    <a:cubicBezTo>
                      <a:pt x="111125" y="108331"/>
                      <a:pt x="97790" y="113665"/>
                      <a:pt x="81788" y="113665"/>
                    </a:cubicBezTo>
                    <a:cubicBezTo>
                      <a:pt x="62738" y="113284"/>
                      <a:pt x="46736" y="103886"/>
                      <a:pt x="46736" y="80264"/>
                    </a:cubicBezTo>
                    <a:cubicBezTo>
                      <a:pt x="46736" y="56642"/>
                      <a:pt x="62738" y="47244"/>
                      <a:pt x="81788" y="46990"/>
                    </a:cubicBezTo>
                    <a:cubicBezTo>
                      <a:pt x="97790" y="46990"/>
                      <a:pt x="111125" y="52197"/>
                      <a:pt x="115443" y="67183"/>
                    </a:cubicBezTo>
                    <a:lnTo>
                      <a:pt x="163322" y="67183"/>
                    </a:lnTo>
                    <a:cubicBezTo>
                      <a:pt x="160401" y="15621"/>
                      <a:pt x="124841" y="127"/>
                      <a:pt x="81788" y="0"/>
                    </a:cubicBezTo>
                    <a:cubicBezTo>
                      <a:pt x="36830" y="254"/>
                      <a:pt x="0" y="17018"/>
                      <a:pt x="0" y="79883"/>
                    </a:cubicBezTo>
                    <a:cubicBezTo>
                      <a:pt x="0" y="142748"/>
                      <a:pt x="36830" y="160274"/>
                      <a:pt x="81788" y="160401"/>
                    </a:cubicBezTo>
                  </a:path>
                </a:pathLst>
              </a:custGeom>
              <a:solidFill>
                <a:srgbClr val="FFFFFF"/>
              </a:solidFill>
            </p:spPr>
            <p:txBody>
              <a:bodyPr/>
              <a:lstStyle/>
              <a:p>
                <a:endParaRPr lang="fr-FR"/>
              </a:p>
            </p:txBody>
          </p:sp>
          <p:sp>
            <p:nvSpPr>
              <p:cNvPr id="16" name="Freeform 16"/>
              <p:cNvSpPr/>
              <p:nvPr/>
            </p:nvSpPr>
            <p:spPr>
              <a:xfrm>
                <a:off x="73279" y="234823"/>
                <a:ext cx="159258" cy="153797"/>
              </a:xfrm>
              <a:custGeom>
                <a:avLst/>
                <a:gdLst/>
                <a:ahLst/>
                <a:cxnLst/>
                <a:rect l="l" t="t" r="r" b="b"/>
                <a:pathLst>
                  <a:path w="159258" h="153797">
                    <a:moveTo>
                      <a:pt x="107442" y="117221"/>
                    </a:moveTo>
                    <a:lnTo>
                      <a:pt x="46990" y="117221"/>
                    </a:lnTo>
                    <a:lnTo>
                      <a:pt x="46990" y="96647"/>
                    </a:lnTo>
                    <a:lnTo>
                      <a:pt x="107442" y="96647"/>
                    </a:lnTo>
                    <a:cubicBezTo>
                      <a:pt x="111506" y="96647"/>
                      <a:pt x="114808" y="101854"/>
                      <a:pt x="114808" y="106934"/>
                    </a:cubicBezTo>
                    <a:lnTo>
                      <a:pt x="111506" y="117221"/>
                    </a:lnTo>
                    <a:moveTo>
                      <a:pt x="46990" y="36576"/>
                    </a:moveTo>
                    <a:lnTo>
                      <a:pt x="98679" y="36576"/>
                    </a:lnTo>
                    <a:cubicBezTo>
                      <a:pt x="102743" y="36576"/>
                      <a:pt x="106045" y="41783"/>
                      <a:pt x="106045" y="46863"/>
                    </a:cubicBezTo>
                    <a:lnTo>
                      <a:pt x="102743" y="57277"/>
                    </a:lnTo>
                    <a:lnTo>
                      <a:pt x="46990" y="57277"/>
                    </a:lnTo>
                    <a:close/>
                    <a:moveTo>
                      <a:pt x="136144" y="74295"/>
                    </a:moveTo>
                    <a:cubicBezTo>
                      <a:pt x="144780" y="67310"/>
                      <a:pt x="150114" y="56007"/>
                      <a:pt x="150114" y="41275"/>
                    </a:cubicBezTo>
                    <a:cubicBezTo>
                      <a:pt x="150368" y="14478"/>
                      <a:pt x="132715" y="0"/>
                      <a:pt x="111887" y="127"/>
                    </a:cubicBezTo>
                    <a:lnTo>
                      <a:pt x="0" y="127"/>
                    </a:lnTo>
                    <a:lnTo>
                      <a:pt x="0" y="153797"/>
                    </a:lnTo>
                    <a:lnTo>
                      <a:pt x="120777" y="153797"/>
                    </a:lnTo>
                    <a:cubicBezTo>
                      <a:pt x="141478" y="153797"/>
                      <a:pt x="159258" y="139319"/>
                      <a:pt x="159004" y="112522"/>
                    </a:cubicBezTo>
                    <a:cubicBezTo>
                      <a:pt x="159004" y="93218"/>
                      <a:pt x="149860" y="79883"/>
                      <a:pt x="136271" y="74295"/>
                    </a:cubicBezTo>
                  </a:path>
                </a:pathLst>
              </a:custGeom>
              <a:solidFill>
                <a:srgbClr val="FFFFFF"/>
              </a:solidFill>
            </p:spPr>
            <p:txBody>
              <a:bodyPr/>
              <a:lstStyle/>
              <a:p>
                <a:endParaRPr lang="fr-FR"/>
              </a:p>
            </p:txBody>
          </p:sp>
          <p:sp>
            <p:nvSpPr>
              <p:cNvPr id="17" name="Freeform 17"/>
              <p:cNvSpPr/>
              <p:nvPr/>
            </p:nvSpPr>
            <p:spPr>
              <a:xfrm>
                <a:off x="241427" y="66294"/>
                <a:ext cx="160782" cy="154178"/>
              </a:xfrm>
              <a:custGeom>
                <a:avLst/>
                <a:gdLst/>
                <a:ahLst/>
                <a:cxnLst/>
                <a:rect l="l" t="t" r="r" b="b"/>
                <a:pathLst>
                  <a:path w="160782" h="154178">
                    <a:moveTo>
                      <a:pt x="47117" y="60071"/>
                    </a:moveTo>
                    <a:lnTo>
                      <a:pt x="107823" y="154178"/>
                    </a:lnTo>
                    <a:lnTo>
                      <a:pt x="160782" y="154178"/>
                    </a:lnTo>
                    <a:lnTo>
                      <a:pt x="160782" y="0"/>
                    </a:lnTo>
                    <a:lnTo>
                      <a:pt x="113665" y="0"/>
                    </a:lnTo>
                    <a:lnTo>
                      <a:pt x="113665" y="81661"/>
                    </a:lnTo>
                    <a:lnTo>
                      <a:pt x="64770" y="0"/>
                    </a:lnTo>
                    <a:lnTo>
                      <a:pt x="0" y="0"/>
                    </a:lnTo>
                    <a:lnTo>
                      <a:pt x="0" y="154178"/>
                    </a:lnTo>
                    <a:lnTo>
                      <a:pt x="46990" y="154178"/>
                    </a:lnTo>
                    <a:close/>
                  </a:path>
                </a:pathLst>
              </a:custGeom>
              <a:solidFill>
                <a:srgbClr val="FFFFFF"/>
              </a:solidFill>
            </p:spPr>
            <p:txBody>
              <a:bodyPr/>
              <a:lstStyle/>
              <a:p>
                <a:endParaRPr lang="fr-FR"/>
              </a:p>
            </p:txBody>
          </p:sp>
          <p:sp>
            <p:nvSpPr>
              <p:cNvPr id="18" name="Freeform 18"/>
              <p:cNvSpPr/>
              <p:nvPr/>
            </p:nvSpPr>
            <p:spPr>
              <a:xfrm>
                <a:off x="241427" y="234315"/>
                <a:ext cx="172085" cy="154686"/>
              </a:xfrm>
              <a:custGeom>
                <a:avLst/>
                <a:gdLst/>
                <a:ahLst/>
                <a:cxnLst/>
                <a:rect l="l" t="t" r="r" b="b"/>
                <a:pathLst>
                  <a:path w="172085" h="154686">
                    <a:moveTo>
                      <a:pt x="114554" y="635"/>
                    </a:moveTo>
                    <a:lnTo>
                      <a:pt x="0" y="635"/>
                    </a:lnTo>
                    <a:lnTo>
                      <a:pt x="0" y="154178"/>
                    </a:lnTo>
                    <a:lnTo>
                      <a:pt x="114554" y="154178"/>
                    </a:lnTo>
                    <a:cubicBezTo>
                      <a:pt x="147574" y="154686"/>
                      <a:pt x="172085" y="119126"/>
                      <a:pt x="171831" y="77343"/>
                    </a:cubicBezTo>
                    <a:cubicBezTo>
                      <a:pt x="172085" y="35433"/>
                      <a:pt x="147574" y="0"/>
                      <a:pt x="114554" y="508"/>
                    </a:cubicBezTo>
                    <a:moveTo>
                      <a:pt x="103251" y="117602"/>
                    </a:moveTo>
                    <a:lnTo>
                      <a:pt x="46101" y="117602"/>
                    </a:lnTo>
                    <a:lnTo>
                      <a:pt x="46101" y="37084"/>
                    </a:lnTo>
                    <a:lnTo>
                      <a:pt x="103251" y="37084"/>
                    </a:lnTo>
                    <a:cubicBezTo>
                      <a:pt x="126238" y="37084"/>
                      <a:pt x="120396" y="75184"/>
                      <a:pt x="143891" y="75184"/>
                    </a:cubicBezTo>
                    <a:lnTo>
                      <a:pt x="143891" y="76327"/>
                    </a:lnTo>
                    <a:cubicBezTo>
                      <a:pt x="120396" y="76327"/>
                      <a:pt x="126238" y="117729"/>
                      <a:pt x="103251" y="117729"/>
                    </a:cubicBezTo>
                  </a:path>
                </a:pathLst>
              </a:custGeom>
              <a:solidFill>
                <a:srgbClr val="3AB894"/>
              </a:solidFill>
            </p:spPr>
            <p:txBody>
              <a:bodyPr/>
              <a:lstStyle/>
              <a:p>
                <a:endParaRPr lang="fr-FR"/>
              </a:p>
            </p:txBody>
          </p:sp>
        </p:grpSp>
        <p:sp>
          <p:nvSpPr>
            <p:cNvPr id="19" name="Freeform 19"/>
            <p:cNvSpPr/>
            <p:nvPr/>
          </p:nvSpPr>
          <p:spPr>
            <a:xfrm>
              <a:off x="1442199" y="180241"/>
              <a:ext cx="1033486" cy="1167585"/>
            </a:xfrm>
            <a:custGeom>
              <a:avLst/>
              <a:gdLst/>
              <a:ahLst/>
              <a:cxnLst/>
              <a:rect l="l" t="t" r="r" b="b"/>
              <a:pathLst>
                <a:path w="1033486" h="1167585">
                  <a:moveTo>
                    <a:pt x="0" y="0"/>
                  </a:moveTo>
                  <a:lnTo>
                    <a:pt x="1033485" y="0"/>
                  </a:lnTo>
                  <a:lnTo>
                    <a:pt x="1033485" y="1167585"/>
                  </a:lnTo>
                  <a:lnTo>
                    <a:pt x="0" y="1167585"/>
                  </a:lnTo>
                  <a:lnTo>
                    <a:pt x="0" y="0"/>
                  </a:lnTo>
                  <a:close/>
                </a:path>
              </a:pathLst>
            </a:custGeom>
            <a:blipFill>
              <a:blip r:embed="rId4"/>
              <a:stretch>
                <a:fillRect l="-137668" t="-3346" b="-13665"/>
              </a:stretch>
            </a:blipFill>
          </p:spPr>
          <p:txBody>
            <a:bodyPr/>
            <a:lstStyle/>
            <a:p>
              <a:endParaRPr lang="fr-FR"/>
            </a:p>
          </p:txBody>
        </p:sp>
      </p:grpSp>
      <p:sp>
        <p:nvSpPr>
          <p:cNvPr id="20" name="TextBox 20"/>
          <p:cNvSpPr txBox="1"/>
          <p:nvPr/>
        </p:nvSpPr>
        <p:spPr>
          <a:xfrm>
            <a:off x="11800840" y="8458886"/>
            <a:ext cx="5511390" cy="1682475"/>
          </a:xfrm>
          <a:prstGeom prst="rect">
            <a:avLst/>
          </a:prstGeom>
        </p:spPr>
        <p:txBody>
          <a:bodyPr lIns="0" tIns="0" rIns="0" bIns="0" rtlCol="0" anchor="t">
            <a:spAutoFit/>
          </a:bodyPr>
          <a:lstStyle/>
          <a:p>
            <a:pPr marL="0" lvl="0" indent="0" algn="ctr">
              <a:lnSpc>
                <a:spcPts val="2741"/>
              </a:lnSpc>
              <a:spcBef>
                <a:spcPct val="0"/>
              </a:spcBef>
            </a:pPr>
            <a:r>
              <a:rPr lang="en-US" sz="1768" spc="176">
                <a:solidFill>
                  <a:srgbClr val="1D2E58"/>
                </a:solidFill>
                <a:latin typeface="Acherus Grotesque"/>
                <a:ea typeface="Acherus Grotesque"/>
                <a:cs typeface="Acherus Grotesque"/>
                <a:sym typeface="Acherus Grotesque"/>
              </a:rPr>
              <a:t>Le CNBD c’est l</a:t>
            </a:r>
            <a:r>
              <a:rPr lang="en-US" sz="1768" u="none" strike="noStrike" spc="176">
                <a:solidFill>
                  <a:srgbClr val="1D2E58"/>
                </a:solidFill>
                <a:latin typeface="Acherus Grotesque"/>
                <a:ea typeface="Acherus Grotesque"/>
                <a:cs typeface="Acherus Grotesque"/>
                <a:sym typeface="Acherus Grotesque"/>
              </a:rPr>
              <a:t>a biennale incontournable à destination des professionnel·les engagé·es dans la transition écologique et moteurs des transformations de nos bâtiments et de nos territoires</a:t>
            </a:r>
          </a:p>
        </p:txBody>
      </p:sp>
      <p:sp>
        <p:nvSpPr>
          <p:cNvPr id="21" name="Freeform 21"/>
          <p:cNvSpPr/>
          <p:nvPr/>
        </p:nvSpPr>
        <p:spPr>
          <a:xfrm flipH="1" flipV="1">
            <a:off x="17126203" y="8035765"/>
            <a:ext cx="502845" cy="330049"/>
          </a:xfrm>
          <a:custGeom>
            <a:avLst/>
            <a:gdLst/>
            <a:ahLst/>
            <a:cxnLst/>
            <a:rect l="l" t="t" r="r" b="b"/>
            <a:pathLst>
              <a:path w="502845" h="330049">
                <a:moveTo>
                  <a:pt x="502845" y="330049"/>
                </a:moveTo>
                <a:lnTo>
                  <a:pt x="0" y="330049"/>
                </a:lnTo>
                <a:lnTo>
                  <a:pt x="0" y="0"/>
                </a:lnTo>
                <a:lnTo>
                  <a:pt x="502845" y="0"/>
                </a:lnTo>
                <a:lnTo>
                  <a:pt x="502845" y="330049"/>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F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D2E58"/>
        </a:solidFill>
        <a:effectLst/>
      </p:bgPr>
    </p:bg>
    <p:spTree>
      <p:nvGrpSpPr>
        <p:cNvPr id="1" name=""/>
        <p:cNvGrpSpPr/>
        <p:nvPr/>
      </p:nvGrpSpPr>
      <p:grpSpPr>
        <a:xfrm>
          <a:off x="0" y="0"/>
          <a:ext cx="0" cy="0"/>
          <a:chOff x="0" y="0"/>
          <a:chExt cx="0" cy="0"/>
        </a:xfrm>
      </p:grpSpPr>
      <p:grpSp>
        <p:nvGrpSpPr>
          <p:cNvPr id="2" name="Group 2"/>
          <p:cNvGrpSpPr/>
          <p:nvPr/>
        </p:nvGrpSpPr>
        <p:grpSpPr>
          <a:xfrm>
            <a:off x="-293448" y="9989315"/>
            <a:ext cx="18873665" cy="425611"/>
            <a:chOff x="0" y="0"/>
            <a:chExt cx="3929425" cy="88611"/>
          </a:xfrm>
        </p:grpSpPr>
        <p:sp>
          <p:nvSpPr>
            <p:cNvPr id="3" name="Freeform 3"/>
            <p:cNvSpPr/>
            <p:nvPr/>
          </p:nvSpPr>
          <p:spPr>
            <a:xfrm>
              <a:off x="0" y="0"/>
              <a:ext cx="3929425" cy="88611"/>
            </a:xfrm>
            <a:custGeom>
              <a:avLst/>
              <a:gdLst/>
              <a:ahLst/>
              <a:cxnLst/>
              <a:rect l="l" t="t" r="r" b="b"/>
              <a:pathLst>
                <a:path w="3929425" h="88611">
                  <a:moveTo>
                    <a:pt x="0" y="0"/>
                  </a:moveTo>
                  <a:lnTo>
                    <a:pt x="3929425" y="0"/>
                  </a:lnTo>
                  <a:lnTo>
                    <a:pt x="3929425" y="88611"/>
                  </a:lnTo>
                  <a:lnTo>
                    <a:pt x="0" y="88611"/>
                  </a:lnTo>
                  <a:close/>
                </a:path>
              </a:pathLst>
            </a:custGeom>
            <a:solidFill>
              <a:srgbClr val="FD5A51"/>
            </a:solidFill>
          </p:spPr>
          <p:txBody>
            <a:bodyPr/>
            <a:lstStyle/>
            <a:p>
              <a:endParaRPr lang="fr-FR"/>
            </a:p>
          </p:txBody>
        </p:sp>
        <p:sp>
          <p:nvSpPr>
            <p:cNvPr id="4" name="TextBox 4"/>
            <p:cNvSpPr txBox="1"/>
            <p:nvPr/>
          </p:nvSpPr>
          <p:spPr>
            <a:xfrm>
              <a:off x="0" y="0"/>
              <a:ext cx="3929425" cy="88611"/>
            </a:xfrm>
            <a:prstGeom prst="rect">
              <a:avLst/>
            </a:prstGeom>
          </p:spPr>
          <p:txBody>
            <a:bodyPr lIns="35064" tIns="35064" rIns="35064" bIns="35064" rtlCol="0" anchor="ctr"/>
            <a:lstStyle/>
            <a:p>
              <a:pPr algn="ctr">
                <a:lnSpc>
                  <a:spcPts val="1014"/>
                </a:lnSpc>
              </a:pPr>
              <a:endParaRPr/>
            </a:p>
          </p:txBody>
        </p:sp>
      </p:grpSp>
      <p:grpSp>
        <p:nvGrpSpPr>
          <p:cNvPr id="5" name="Group 5"/>
          <p:cNvGrpSpPr/>
          <p:nvPr/>
        </p:nvGrpSpPr>
        <p:grpSpPr>
          <a:xfrm>
            <a:off x="16063107" y="455675"/>
            <a:ext cx="1856763" cy="1146050"/>
            <a:chOff x="0" y="0"/>
            <a:chExt cx="2475684" cy="1528066"/>
          </a:xfrm>
        </p:grpSpPr>
        <p:grpSp>
          <p:nvGrpSpPr>
            <p:cNvPr id="6" name="Group 6"/>
            <p:cNvGrpSpPr>
              <a:grpSpLocks noChangeAspect="1"/>
            </p:cNvGrpSpPr>
            <p:nvPr/>
          </p:nvGrpSpPr>
          <p:grpSpPr>
            <a:xfrm>
              <a:off x="0" y="0"/>
              <a:ext cx="1611374" cy="1528066"/>
              <a:chOff x="0" y="0"/>
              <a:chExt cx="476809" cy="452145"/>
            </a:xfrm>
          </p:grpSpPr>
          <p:sp>
            <p:nvSpPr>
              <p:cNvPr id="7" name="Freeform 7"/>
              <p:cNvSpPr/>
              <p:nvPr/>
            </p:nvSpPr>
            <p:spPr>
              <a:xfrm>
                <a:off x="63500" y="63500"/>
                <a:ext cx="163322" cy="160401"/>
              </a:xfrm>
              <a:custGeom>
                <a:avLst/>
                <a:gdLst/>
                <a:ahLst/>
                <a:cxnLst/>
                <a:rect l="l" t="t" r="r" b="b"/>
                <a:pathLst>
                  <a:path w="163322" h="160401">
                    <a:moveTo>
                      <a:pt x="81788" y="160401"/>
                    </a:moveTo>
                    <a:cubicBezTo>
                      <a:pt x="124968" y="160401"/>
                      <a:pt x="160401" y="144907"/>
                      <a:pt x="163322" y="93345"/>
                    </a:cubicBezTo>
                    <a:lnTo>
                      <a:pt x="115443" y="93345"/>
                    </a:lnTo>
                    <a:cubicBezTo>
                      <a:pt x="111125" y="108331"/>
                      <a:pt x="97790" y="113665"/>
                      <a:pt x="81788" y="113665"/>
                    </a:cubicBezTo>
                    <a:cubicBezTo>
                      <a:pt x="62738" y="113284"/>
                      <a:pt x="46736" y="103886"/>
                      <a:pt x="46736" y="80264"/>
                    </a:cubicBezTo>
                    <a:cubicBezTo>
                      <a:pt x="46736" y="56642"/>
                      <a:pt x="62738" y="47244"/>
                      <a:pt x="81788" y="46990"/>
                    </a:cubicBezTo>
                    <a:cubicBezTo>
                      <a:pt x="97790" y="46990"/>
                      <a:pt x="111125" y="52197"/>
                      <a:pt x="115443" y="67183"/>
                    </a:cubicBezTo>
                    <a:lnTo>
                      <a:pt x="163322" y="67183"/>
                    </a:lnTo>
                    <a:cubicBezTo>
                      <a:pt x="160401" y="15621"/>
                      <a:pt x="124841" y="127"/>
                      <a:pt x="81788" y="0"/>
                    </a:cubicBezTo>
                    <a:cubicBezTo>
                      <a:pt x="36830" y="254"/>
                      <a:pt x="0" y="17018"/>
                      <a:pt x="0" y="79883"/>
                    </a:cubicBezTo>
                    <a:cubicBezTo>
                      <a:pt x="0" y="142748"/>
                      <a:pt x="36830" y="160274"/>
                      <a:pt x="81788" y="160401"/>
                    </a:cubicBezTo>
                  </a:path>
                </a:pathLst>
              </a:custGeom>
              <a:solidFill>
                <a:srgbClr val="FFFFFF"/>
              </a:solidFill>
            </p:spPr>
            <p:txBody>
              <a:bodyPr/>
              <a:lstStyle/>
              <a:p>
                <a:endParaRPr lang="fr-FR"/>
              </a:p>
            </p:txBody>
          </p:sp>
          <p:sp>
            <p:nvSpPr>
              <p:cNvPr id="8" name="Freeform 8"/>
              <p:cNvSpPr/>
              <p:nvPr/>
            </p:nvSpPr>
            <p:spPr>
              <a:xfrm>
                <a:off x="73279" y="234823"/>
                <a:ext cx="159258" cy="153797"/>
              </a:xfrm>
              <a:custGeom>
                <a:avLst/>
                <a:gdLst/>
                <a:ahLst/>
                <a:cxnLst/>
                <a:rect l="l" t="t" r="r" b="b"/>
                <a:pathLst>
                  <a:path w="159258" h="153797">
                    <a:moveTo>
                      <a:pt x="107442" y="117221"/>
                    </a:moveTo>
                    <a:lnTo>
                      <a:pt x="46990" y="117221"/>
                    </a:lnTo>
                    <a:lnTo>
                      <a:pt x="46990" y="96647"/>
                    </a:lnTo>
                    <a:lnTo>
                      <a:pt x="107442" y="96647"/>
                    </a:lnTo>
                    <a:cubicBezTo>
                      <a:pt x="111506" y="96647"/>
                      <a:pt x="114808" y="101854"/>
                      <a:pt x="114808" y="106934"/>
                    </a:cubicBezTo>
                    <a:lnTo>
                      <a:pt x="111506" y="117221"/>
                    </a:lnTo>
                    <a:moveTo>
                      <a:pt x="46990" y="36576"/>
                    </a:moveTo>
                    <a:lnTo>
                      <a:pt x="98679" y="36576"/>
                    </a:lnTo>
                    <a:cubicBezTo>
                      <a:pt x="102743" y="36576"/>
                      <a:pt x="106045" y="41783"/>
                      <a:pt x="106045" y="46863"/>
                    </a:cubicBezTo>
                    <a:lnTo>
                      <a:pt x="102743" y="57277"/>
                    </a:lnTo>
                    <a:lnTo>
                      <a:pt x="46990" y="57277"/>
                    </a:lnTo>
                    <a:close/>
                    <a:moveTo>
                      <a:pt x="136144" y="74295"/>
                    </a:moveTo>
                    <a:cubicBezTo>
                      <a:pt x="144780" y="67310"/>
                      <a:pt x="150114" y="56007"/>
                      <a:pt x="150114" y="41275"/>
                    </a:cubicBezTo>
                    <a:cubicBezTo>
                      <a:pt x="150368" y="14478"/>
                      <a:pt x="132715" y="0"/>
                      <a:pt x="111887" y="127"/>
                    </a:cubicBezTo>
                    <a:lnTo>
                      <a:pt x="0" y="127"/>
                    </a:lnTo>
                    <a:lnTo>
                      <a:pt x="0" y="153797"/>
                    </a:lnTo>
                    <a:lnTo>
                      <a:pt x="120777" y="153797"/>
                    </a:lnTo>
                    <a:cubicBezTo>
                      <a:pt x="141478" y="153797"/>
                      <a:pt x="159258" y="139319"/>
                      <a:pt x="159004" y="112522"/>
                    </a:cubicBezTo>
                    <a:cubicBezTo>
                      <a:pt x="159004" y="93218"/>
                      <a:pt x="149860" y="79883"/>
                      <a:pt x="136271" y="74295"/>
                    </a:cubicBezTo>
                  </a:path>
                </a:pathLst>
              </a:custGeom>
              <a:solidFill>
                <a:srgbClr val="FFFFFF"/>
              </a:solidFill>
            </p:spPr>
            <p:txBody>
              <a:bodyPr/>
              <a:lstStyle/>
              <a:p>
                <a:endParaRPr lang="fr-FR"/>
              </a:p>
            </p:txBody>
          </p:sp>
          <p:sp>
            <p:nvSpPr>
              <p:cNvPr id="9" name="Freeform 9"/>
              <p:cNvSpPr/>
              <p:nvPr/>
            </p:nvSpPr>
            <p:spPr>
              <a:xfrm>
                <a:off x="241427" y="66294"/>
                <a:ext cx="160782" cy="154178"/>
              </a:xfrm>
              <a:custGeom>
                <a:avLst/>
                <a:gdLst/>
                <a:ahLst/>
                <a:cxnLst/>
                <a:rect l="l" t="t" r="r" b="b"/>
                <a:pathLst>
                  <a:path w="160782" h="154178">
                    <a:moveTo>
                      <a:pt x="47117" y="60071"/>
                    </a:moveTo>
                    <a:lnTo>
                      <a:pt x="107823" y="154178"/>
                    </a:lnTo>
                    <a:lnTo>
                      <a:pt x="160782" y="154178"/>
                    </a:lnTo>
                    <a:lnTo>
                      <a:pt x="160782" y="0"/>
                    </a:lnTo>
                    <a:lnTo>
                      <a:pt x="113665" y="0"/>
                    </a:lnTo>
                    <a:lnTo>
                      <a:pt x="113665" y="81661"/>
                    </a:lnTo>
                    <a:lnTo>
                      <a:pt x="64770" y="0"/>
                    </a:lnTo>
                    <a:lnTo>
                      <a:pt x="0" y="0"/>
                    </a:lnTo>
                    <a:lnTo>
                      <a:pt x="0" y="154178"/>
                    </a:lnTo>
                    <a:lnTo>
                      <a:pt x="46990" y="154178"/>
                    </a:lnTo>
                    <a:close/>
                  </a:path>
                </a:pathLst>
              </a:custGeom>
              <a:solidFill>
                <a:srgbClr val="FFFFFF"/>
              </a:solidFill>
            </p:spPr>
            <p:txBody>
              <a:bodyPr/>
              <a:lstStyle/>
              <a:p>
                <a:endParaRPr lang="fr-FR"/>
              </a:p>
            </p:txBody>
          </p:sp>
          <p:sp>
            <p:nvSpPr>
              <p:cNvPr id="10" name="Freeform 10"/>
              <p:cNvSpPr/>
              <p:nvPr/>
            </p:nvSpPr>
            <p:spPr>
              <a:xfrm>
                <a:off x="241427" y="234315"/>
                <a:ext cx="172085" cy="154686"/>
              </a:xfrm>
              <a:custGeom>
                <a:avLst/>
                <a:gdLst/>
                <a:ahLst/>
                <a:cxnLst/>
                <a:rect l="l" t="t" r="r" b="b"/>
                <a:pathLst>
                  <a:path w="172085" h="154686">
                    <a:moveTo>
                      <a:pt x="114554" y="635"/>
                    </a:moveTo>
                    <a:lnTo>
                      <a:pt x="0" y="635"/>
                    </a:lnTo>
                    <a:lnTo>
                      <a:pt x="0" y="154178"/>
                    </a:lnTo>
                    <a:lnTo>
                      <a:pt x="114554" y="154178"/>
                    </a:lnTo>
                    <a:cubicBezTo>
                      <a:pt x="147574" y="154686"/>
                      <a:pt x="172085" y="119126"/>
                      <a:pt x="171831" y="77343"/>
                    </a:cubicBezTo>
                    <a:cubicBezTo>
                      <a:pt x="172085" y="35433"/>
                      <a:pt x="147574" y="0"/>
                      <a:pt x="114554" y="508"/>
                    </a:cubicBezTo>
                    <a:moveTo>
                      <a:pt x="103251" y="117602"/>
                    </a:moveTo>
                    <a:lnTo>
                      <a:pt x="46101" y="117602"/>
                    </a:lnTo>
                    <a:lnTo>
                      <a:pt x="46101" y="37084"/>
                    </a:lnTo>
                    <a:lnTo>
                      <a:pt x="103251" y="37084"/>
                    </a:lnTo>
                    <a:cubicBezTo>
                      <a:pt x="126238" y="37084"/>
                      <a:pt x="120396" y="75184"/>
                      <a:pt x="143891" y="75184"/>
                    </a:cubicBezTo>
                    <a:lnTo>
                      <a:pt x="143891" y="76327"/>
                    </a:lnTo>
                    <a:cubicBezTo>
                      <a:pt x="120396" y="76327"/>
                      <a:pt x="126238" y="117729"/>
                      <a:pt x="103251" y="117729"/>
                    </a:cubicBezTo>
                  </a:path>
                </a:pathLst>
              </a:custGeom>
              <a:solidFill>
                <a:srgbClr val="3AB894"/>
              </a:solidFill>
            </p:spPr>
            <p:txBody>
              <a:bodyPr/>
              <a:lstStyle/>
              <a:p>
                <a:endParaRPr lang="fr-FR"/>
              </a:p>
            </p:txBody>
          </p:sp>
        </p:grpSp>
        <p:sp>
          <p:nvSpPr>
            <p:cNvPr id="11" name="Freeform 11"/>
            <p:cNvSpPr/>
            <p:nvPr/>
          </p:nvSpPr>
          <p:spPr>
            <a:xfrm>
              <a:off x="1442199" y="180241"/>
              <a:ext cx="1033486" cy="1167585"/>
            </a:xfrm>
            <a:custGeom>
              <a:avLst/>
              <a:gdLst/>
              <a:ahLst/>
              <a:cxnLst/>
              <a:rect l="l" t="t" r="r" b="b"/>
              <a:pathLst>
                <a:path w="1033486" h="1167585">
                  <a:moveTo>
                    <a:pt x="0" y="0"/>
                  </a:moveTo>
                  <a:lnTo>
                    <a:pt x="1033485" y="0"/>
                  </a:lnTo>
                  <a:lnTo>
                    <a:pt x="1033485" y="1167585"/>
                  </a:lnTo>
                  <a:lnTo>
                    <a:pt x="0" y="1167585"/>
                  </a:lnTo>
                  <a:lnTo>
                    <a:pt x="0" y="0"/>
                  </a:lnTo>
                  <a:close/>
                </a:path>
              </a:pathLst>
            </a:custGeom>
            <a:blipFill>
              <a:blip r:embed="rId2"/>
              <a:stretch>
                <a:fillRect l="-137668" t="-3346" b="-13665"/>
              </a:stretch>
            </a:blipFill>
          </p:spPr>
          <p:txBody>
            <a:bodyPr/>
            <a:lstStyle/>
            <a:p>
              <a:endParaRPr lang="fr-FR"/>
            </a:p>
          </p:txBody>
        </p:sp>
      </p:grpSp>
      <p:sp>
        <p:nvSpPr>
          <p:cNvPr id="12" name="TextBox 12"/>
          <p:cNvSpPr txBox="1"/>
          <p:nvPr/>
        </p:nvSpPr>
        <p:spPr>
          <a:xfrm>
            <a:off x="1028700" y="942975"/>
            <a:ext cx="8124796" cy="582657"/>
          </a:xfrm>
          <a:prstGeom prst="rect">
            <a:avLst/>
          </a:prstGeom>
        </p:spPr>
        <p:txBody>
          <a:bodyPr lIns="0" tIns="0" rIns="0" bIns="0" rtlCol="0" anchor="t">
            <a:spAutoFit/>
          </a:bodyPr>
          <a:lstStyle/>
          <a:p>
            <a:pPr algn="ctr">
              <a:lnSpc>
                <a:spcPts val="4683"/>
              </a:lnSpc>
              <a:spcBef>
                <a:spcPct val="0"/>
              </a:spcBef>
            </a:pPr>
            <a:r>
              <a:rPr lang="en-US" sz="3345" b="1">
                <a:solidFill>
                  <a:srgbClr val="FD5A51"/>
                </a:solidFill>
                <a:latin typeface="Acherus Grotesque Bold"/>
                <a:ea typeface="Acherus Grotesque Bold"/>
                <a:cs typeface="Acherus Grotesque Bold"/>
                <a:sym typeface="Acherus Grotesque Bold"/>
              </a:rPr>
              <a:t>LE CONGRÈS EN QUELQUES CHIFFRES</a:t>
            </a:r>
          </a:p>
        </p:txBody>
      </p:sp>
      <p:sp>
        <p:nvSpPr>
          <p:cNvPr id="13" name="TextBox 13"/>
          <p:cNvSpPr txBox="1"/>
          <p:nvPr/>
        </p:nvSpPr>
        <p:spPr>
          <a:xfrm>
            <a:off x="1030406" y="2794552"/>
            <a:ext cx="3848240" cy="526327"/>
          </a:xfrm>
          <a:prstGeom prst="rect">
            <a:avLst/>
          </a:prstGeom>
        </p:spPr>
        <p:txBody>
          <a:bodyPr lIns="0" tIns="0" rIns="0" bIns="0" rtlCol="0" anchor="t">
            <a:spAutoFit/>
          </a:bodyPr>
          <a:lstStyle/>
          <a:p>
            <a:pPr marL="0" lvl="0" indent="0" algn="l">
              <a:lnSpc>
                <a:spcPts val="3947"/>
              </a:lnSpc>
              <a:spcBef>
                <a:spcPct val="0"/>
              </a:spcBef>
            </a:pPr>
            <a:r>
              <a:rPr lang="en-US" sz="3345" u="none" strike="noStrike" spc="133">
                <a:solidFill>
                  <a:srgbClr val="FFFFFF"/>
                </a:solidFill>
                <a:latin typeface="Acherus Grotesque"/>
                <a:ea typeface="Acherus Grotesque"/>
                <a:cs typeface="Acherus Grotesque"/>
                <a:sym typeface="Acherus Grotesque"/>
              </a:rPr>
              <a:t>5000 m² de salon </a:t>
            </a:r>
          </a:p>
        </p:txBody>
      </p:sp>
      <p:sp>
        <p:nvSpPr>
          <p:cNvPr id="14" name="TextBox 14"/>
          <p:cNvSpPr txBox="1"/>
          <p:nvPr/>
        </p:nvSpPr>
        <p:spPr>
          <a:xfrm>
            <a:off x="6001172" y="2794552"/>
            <a:ext cx="5021867" cy="526327"/>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FFFFFF"/>
                </a:solidFill>
                <a:latin typeface="Acherus Grotesque"/>
                <a:ea typeface="Acherus Grotesque"/>
                <a:cs typeface="Acherus Grotesque"/>
                <a:sym typeface="Acherus Grotesque"/>
              </a:rPr>
              <a:t>2 jours de congrès</a:t>
            </a:r>
          </a:p>
        </p:txBody>
      </p:sp>
      <p:sp>
        <p:nvSpPr>
          <p:cNvPr id="15" name="TextBox 15"/>
          <p:cNvSpPr txBox="1"/>
          <p:nvPr/>
        </p:nvSpPr>
        <p:spPr>
          <a:xfrm>
            <a:off x="1028700" y="2316832"/>
            <a:ext cx="13353154" cy="413640"/>
          </a:xfrm>
          <a:prstGeom prst="rect">
            <a:avLst/>
          </a:prstGeom>
        </p:spPr>
        <p:txBody>
          <a:bodyPr lIns="0" tIns="0" rIns="0" bIns="0" rtlCol="0" anchor="t">
            <a:spAutoFit/>
          </a:bodyPr>
          <a:lstStyle/>
          <a:p>
            <a:pPr marL="0" lvl="0" indent="0" algn="l">
              <a:lnSpc>
                <a:spcPts val="3089"/>
              </a:lnSpc>
              <a:spcBef>
                <a:spcPct val="0"/>
              </a:spcBef>
            </a:pPr>
            <a:r>
              <a:rPr lang="en-US" sz="2618" b="1" u="none" strike="noStrike" spc="104">
                <a:solidFill>
                  <a:srgbClr val="3AB894"/>
                </a:solidFill>
                <a:latin typeface="Acherus Grotesque Bold"/>
                <a:ea typeface="Acherus Grotesque Bold"/>
                <a:cs typeface="Acherus Grotesque Bold"/>
                <a:sym typeface="Acherus Grotesque Bold"/>
              </a:rPr>
              <a:t>POUR RENCONTRER LES PROFESSIONNELS QUI FONT BOUGER LES LIGNES</a:t>
            </a:r>
          </a:p>
        </p:txBody>
      </p:sp>
      <p:sp>
        <p:nvSpPr>
          <p:cNvPr id="16" name="TextBox 16"/>
          <p:cNvSpPr txBox="1"/>
          <p:nvPr/>
        </p:nvSpPr>
        <p:spPr>
          <a:xfrm>
            <a:off x="1030406" y="7076341"/>
            <a:ext cx="3543672"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FFFFFF"/>
                </a:solidFill>
                <a:latin typeface="Acherus Grotesque"/>
                <a:ea typeface="Acherus Grotesque"/>
                <a:cs typeface="Acherus Grotesque"/>
                <a:sym typeface="Acherus Grotesque"/>
              </a:rPr>
              <a:t>2 cérémonies</a:t>
            </a:r>
          </a:p>
        </p:txBody>
      </p:sp>
      <p:sp>
        <p:nvSpPr>
          <p:cNvPr id="17" name="TextBox 17"/>
          <p:cNvSpPr txBox="1"/>
          <p:nvPr/>
        </p:nvSpPr>
        <p:spPr>
          <a:xfrm>
            <a:off x="6002122" y="8063035"/>
            <a:ext cx="2970776"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FFFFFF"/>
                </a:solidFill>
                <a:latin typeface="Acherus Grotesque"/>
                <a:ea typeface="Acherus Grotesque"/>
                <a:cs typeface="Acherus Grotesque"/>
                <a:sym typeface="Acherus Grotesque"/>
              </a:rPr>
              <a:t>2 plénières</a:t>
            </a:r>
          </a:p>
        </p:txBody>
      </p:sp>
      <p:sp>
        <p:nvSpPr>
          <p:cNvPr id="18" name="TextBox 18"/>
          <p:cNvSpPr txBox="1"/>
          <p:nvPr/>
        </p:nvSpPr>
        <p:spPr>
          <a:xfrm>
            <a:off x="6002122" y="7555835"/>
            <a:ext cx="4368639"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FFFFFF"/>
                </a:solidFill>
                <a:latin typeface="Acherus Grotesque"/>
                <a:ea typeface="Acherus Grotesque"/>
                <a:cs typeface="Acherus Grotesque"/>
                <a:sym typeface="Acherus Grotesque"/>
              </a:rPr>
              <a:t>3 tables rondes</a:t>
            </a:r>
          </a:p>
        </p:txBody>
      </p:sp>
      <p:sp>
        <p:nvSpPr>
          <p:cNvPr id="19" name="TextBox 19"/>
          <p:cNvSpPr txBox="1"/>
          <p:nvPr/>
        </p:nvSpPr>
        <p:spPr>
          <a:xfrm>
            <a:off x="6002122" y="6993224"/>
            <a:ext cx="4097711"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FFFFFF"/>
                </a:solidFill>
                <a:latin typeface="Acherus Grotesque"/>
                <a:ea typeface="Acherus Grotesque"/>
                <a:cs typeface="Acherus Grotesque"/>
                <a:sym typeface="Acherus Grotesque"/>
              </a:rPr>
              <a:t>11 conférences</a:t>
            </a:r>
          </a:p>
        </p:txBody>
      </p:sp>
      <p:sp>
        <p:nvSpPr>
          <p:cNvPr id="20" name="TextBox 20"/>
          <p:cNvSpPr txBox="1"/>
          <p:nvPr/>
        </p:nvSpPr>
        <p:spPr>
          <a:xfrm>
            <a:off x="1030406" y="7583541"/>
            <a:ext cx="3791604"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FFFFFF"/>
                </a:solidFill>
                <a:latin typeface="Acherus Grotesque"/>
                <a:ea typeface="Acherus Grotesque"/>
                <a:cs typeface="Acherus Grotesque"/>
                <a:sym typeface="Acherus Grotesque"/>
              </a:rPr>
              <a:t>3 visites de site</a:t>
            </a:r>
          </a:p>
        </p:txBody>
      </p:sp>
      <p:sp>
        <p:nvSpPr>
          <p:cNvPr id="21" name="TextBox 21"/>
          <p:cNvSpPr txBox="1"/>
          <p:nvPr/>
        </p:nvSpPr>
        <p:spPr>
          <a:xfrm>
            <a:off x="1030406" y="8146153"/>
            <a:ext cx="3791604"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FFFFFF"/>
                </a:solidFill>
                <a:latin typeface="Acherus Grotesque"/>
                <a:ea typeface="Acherus Grotesque"/>
                <a:cs typeface="Acherus Grotesque"/>
                <a:sym typeface="Acherus Grotesque"/>
              </a:rPr>
              <a:t>15 ateliers</a:t>
            </a:r>
          </a:p>
        </p:txBody>
      </p:sp>
      <p:sp>
        <p:nvSpPr>
          <p:cNvPr id="22" name="TextBox 22"/>
          <p:cNvSpPr txBox="1"/>
          <p:nvPr/>
        </p:nvSpPr>
        <p:spPr>
          <a:xfrm>
            <a:off x="1031181" y="6515564"/>
            <a:ext cx="7694931" cy="413639"/>
          </a:xfrm>
          <a:prstGeom prst="rect">
            <a:avLst/>
          </a:prstGeom>
        </p:spPr>
        <p:txBody>
          <a:bodyPr lIns="0" tIns="0" rIns="0" bIns="0" rtlCol="0" anchor="t">
            <a:spAutoFit/>
          </a:bodyPr>
          <a:lstStyle/>
          <a:p>
            <a:pPr marL="0" lvl="0" indent="0" algn="l">
              <a:lnSpc>
                <a:spcPts val="3089"/>
              </a:lnSpc>
              <a:spcBef>
                <a:spcPct val="0"/>
              </a:spcBef>
            </a:pPr>
            <a:r>
              <a:rPr lang="en-US" sz="2617" b="1" u="none" strike="noStrike" spc="104">
                <a:solidFill>
                  <a:srgbClr val="3AB894"/>
                </a:solidFill>
                <a:latin typeface="Acherus Grotesque Bold"/>
                <a:ea typeface="Acherus Grotesque Bold"/>
                <a:cs typeface="Acherus Grotesque Bold"/>
                <a:sym typeface="Acherus Grotesque Bold"/>
              </a:rPr>
              <a:t>POUR S’INSPIRER</a:t>
            </a:r>
          </a:p>
        </p:txBody>
      </p:sp>
      <p:sp>
        <p:nvSpPr>
          <p:cNvPr id="23" name="TextBox 23"/>
          <p:cNvSpPr txBox="1"/>
          <p:nvPr/>
        </p:nvSpPr>
        <p:spPr>
          <a:xfrm>
            <a:off x="6000415" y="4983094"/>
            <a:ext cx="6245079" cy="526250"/>
          </a:xfrm>
          <a:prstGeom prst="rect">
            <a:avLst/>
          </a:prstGeom>
        </p:spPr>
        <p:txBody>
          <a:bodyPr lIns="0" tIns="0" rIns="0" bIns="0" rtlCol="0" anchor="t">
            <a:spAutoFit/>
          </a:bodyPr>
          <a:lstStyle/>
          <a:p>
            <a:pPr marL="0" lvl="0" indent="0" algn="l">
              <a:lnSpc>
                <a:spcPts val="3947"/>
              </a:lnSpc>
              <a:spcBef>
                <a:spcPct val="0"/>
              </a:spcBef>
            </a:pPr>
            <a:r>
              <a:rPr lang="en-US" sz="3345" u="none" strike="noStrike" spc="133">
                <a:solidFill>
                  <a:srgbClr val="FFFFFF"/>
                </a:solidFill>
                <a:latin typeface="Acherus Grotesque"/>
                <a:ea typeface="Acherus Grotesque"/>
                <a:cs typeface="Acherus Grotesque"/>
                <a:sym typeface="Acherus Grotesque"/>
              </a:rPr>
              <a:t>4000 participants attendus</a:t>
            </a:r>
          </a:p>
        </p:txBody>
      </p:sp>
      <p:sp>
        <p:nvSpPr>
          <p:cNvPr id="24" name="TextBox 24"/>
          <p:cNvSpPr txBox="1"/>
          <p:nvPr/>
        </p:nvSpPr>
        <p:spPr>
          <a:xfrm>
            <a:off x="1028700" y="4983094"/>
            <a:ext cx="3849361" cy="526250"/>
          </a:xfrm>
          <a:prstGeom prst="rect">
            <a:avLst/>
          </a:prstGeom>
        </p:spPr>
        <p:txBody>
          <a:bodyPr lIns="0" tIns="0" rIns="0" bIns="0" rtlCol="0" anchor="t">
            <a:spAutoFit/>
          </a:bodyPr>
          <a:lstStyle/>
          <a:p>
            <a:pPr marL="0" lvl="0" indent="0" algn="l">
              <a:lnSpc>
                <a:spcPts val="3947"/>
              </a:lnSpc>
              <a:spcBef>
                <a:spcPct val="0"/>
              </a:spcBef>
            </a:pPr>
            <a:r>
              <a:rPr lang="en-US" sz="3345" u="none" strike="noStrike" spc="133">
                <a:solidFill>
                  <a:srgbClr val="FFFFFF"/>
                </a:solidFill>
                <a:latin typeface="Acherus Grotesque"/>
                <a:ea typeface="Acherus Grotesque"/>
                <a:cs typeface="Acherus Grotesque"/>
                <a:sym typeface="Acherus Grotesque"/>
              </a:rPr>
              <a:t>80 exposants</a:t>
            </a:r>
          </a:p>
        </p:txBody>
      </p:sp>
      <p:sp>
        <p:nvSpPr>
          <p:cNvPr id="25" name="TextBox 25"/>
          <p:cNvSpPr txBox="1"/>
          <p:nvPr/>
        </p:nvSpPr>
        <p:spPr>
          <a:xfrm>
            <a:off x="1030406" y="4505434"/>
            <a:ext cx="7694931" cy="413580"/>
          </a:xfrm>
          <a:prstGeom prst="rect">
            <a:avLst/>
          </a:prstGeom>
        </p:spPr>
        <p:txBody>
          <a:bodyPr lIns="0" tIns="0" rIns="0" bIns="0" rtlCol="0" anchor="t">
            <a:spAutoFit/>
          </a:bodyPr>
          <a:lstStyle/>
          <a:p>
            <a:pPr marL="0" lvl="0" indent="0" algn="l">
              <a:lnSpc>
                <a:spcPts val="3089"/>
              </a:lnSpc>
              <a:spcBef>
                <a:spcPct val="0"/>
              </a:spcBef>
            </a:pPr>
            <a:r>
              <a:rPr lang="en-US" sz="2617" b="1" u="none" strike="noStrike" spc="104">
                <a:solidFill>
                  <a:srgbClr val="FD5A51"/>
                </a:solidFill>
                <a:latin typeface="Acherus Grotesque Bold"/>
                <a:ea typeface="Acherus Grotesque Bold"/>
                <a:cs typeface="Acherus Grotesque Bold"/>
                <a:sym typeface="Acherus Grotesque Bold"/>
              </a:rPr>
              <a:t>POUR DÉVELOPPER SON RÉSEAU PRO</a:t>
            </a:r>
          </a:p>
        </p:txBody>
      </p:sp>
      <p:sp>
        <p:nvSpPr>
          <p:cNvPr id="26" name="Freeform 26"/>
          <p:cNvSpPr/>
          <p:nvPr/>
        </p:nvSpPr>
        <p:spPr>
          <a:xfrm rot="6935769">
            <a:off x="11552427" y="5641391"/>
            <a:ext cx="9814541" cy="9278679"/>
          </a:xfrm>
          <a:custGeom>
            <a:avLst/>
            <a:gdLst/>
            <a:ahLst/>
            <a:cxnLst/>
            <a:rect l="l" t="t" r="r" b="b"/>
            <a:pathLst>
              <a:path w="9814541" h="9278679">
                <a:moveTo>
                  <a:pt x="0" y="0"/>
                </a:moveTo>
                <a:lnTo>
                  <a:pt x="9814540" y="0"/>
                </a:lnTo>
                <a:lnTo>
                  <a:pt x="9814540" y="9278679"/>
                </a:lnTo>
                <a:lnTo>
                  <a:pt x="0" y="9278679"/>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fr-FR"/>
          </a:p>
        </p:txBody>
      </p:sp>
      <p:sp>
        <p:nvSpPr>
          <p:cNvPr id="27" name="TextBox 27"/>
          <p:cNvSpPr txBox="1"/>
          <p:nvPr/>
        </p:nvSpPr>
        <p:spPr>
          <a:xfrm>
            <a:off x="14524596" y="5879365"/>
            <a:ext cx="3292586" cy="3304847"/>
          </a:xfrm>
          <a:prstGeom prst="rect">
            <a:avLst/>
          </a:prstGeom>
        </p:spPr>
        <p:txBody>
          <a:bodyPr lIns="0" tIns="0" rIns="0" bIns="0" rtlCol="0" anchor="t">
            <a:spAutoFit/>
          </a:bodyPr>
          <a:lstStyle/>
          <a:p>
            <a:pPr algn="ctr">
              <a:lnSpc>
                <a:spcPts val="2631"/>
              </a:lnSpc>
              <a:spcBef>
                <a:spcPct val="0"/>
              </a:spcBef>
            </a:pPr>
            <a:r>
              <a:rPr lang="en-US" sz="1879">
                <a:solidFill>
                  <a:srgbClr val="1D2E58"/>
                </a:solidFill>
                <a:latin typeface="Acherus Grotesque"/>
                <a:ea typeface="Acherus Grotesque"/>
                <a:cs typeface="Acherus Grotesque"/>
                <a:sym typeface="Acherus Grotesque"/>
              </a:rPr>
              <a:t>Bailleurs,</a:t>
            </a:r>
          </a:p>
          <a:p>
            <a:pPr algn="ctr">
              <a:lnSpc>
                <a:spcPts val="2631"/>
              </a:lnSpc>
              <a:spcBef>
                <a:spcPct val="0"/>
              </a:spcBef>
            </a:pPr>
            <a:r>
              <a:rPr lang="en-US" sz="1879">
                <a:solidFill>
                  <a:srgbClr val="1D2E58"/>
                </a:solidFill>
                <a:latin typeface="Acherus Grotesque"/>
                <a:ea typeface="Acherus Grotesque"/>
                <a:cs typeface="Acherus Grotesque"/>
                <a:sym typeface="Acherus Grotesque"/>
              </a:rPr>
              <a:t>promoteurs, architectes, entreprises, investisseurs immobilier, élus, bureaux d’études, économistes, industriels, distributeurs, etc. vous êtes le moteur de la décarbonation et de l’adaptation face au changement climatique.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1D2E58"/>
        </a:solidFill>
        <a:effectLst/>
      </p:bgPr>
    </p:bg>
    <p:spTree>
      <p:nvGrpSpPr>
        <p:cNvPr id="1" name=""/>
        <p:cNvGrpSpPr/>
        <p:nvPr/>
      </p:nvGrpSpPr>
      <p:grpSpPr>
        <a:xfrm>
          <a:off x="0" y="0"/>
          <a:ext cx="0" cy="0"/>
          <a:chOff x="0" y="0"/>
          <a:chExt cx="0" cy="0"/>
        </a:xfrm>
      </p:grpSpPr>
      <p:sp>
        <p:nvSpPr>
          <p:cNvPr id="2" name="TextBox 2"/>
          <p:cNvSpPr txBox="1"/>
          <p:nvPr/>
        </p:nvSpPr>
        <p:spPr>
          <a:xfrm>
            <a:off x="1028700" y="942975"/>
            <a:ext cx="5610233" cy="582906"/>
          </a:xfrm>
          <a:prstGeom prst="rect">
            <a:avLst/>
          </a:prstGeom>
        </p:spPr>
        <p:txBody>
          <a:bodyPr lIns="0" tIns="0" rIns="0" bIns="0" rtlCol="0" anchor="t">
            <a:spAutoFit/>
          </a:bodyPr>
          <a:lstStyle/>
          <a:p>
            <a:pPr algn="l">
              <a:lnSpc>
                <a:spcPts val="4686"/>
              </a:lnSpc>
              <a:spcBef>
                <a:spcPct val="0"/>
              </a:spcBef>
            </a:pPr>
            <a:r>
              <a:rPr lang="en-US" sz="3347" b="1">
                <a:solidFill>
                  <a:srgbClr val="FD5A51"/>
                </a:solidFill>
                <a:latin typeface="Acherus Grotesque Bold"/>
                <a:ea typeface="Acherus Grotesque Bold"/>
                <a:cs typeface="Acherus Grotesque Bold"/>
                <a:sym typeface="Acherus Grotesque Bold"/>
              </a:rPr>
              <a:t> DES SUJETS D’ACTUALITÉ</a:t>
            </a:r>
          </a:p>
        </p:txBody>
      </p:sp>
      <p:sp>
        <p:nvSpPr>
          <p:cNvPr id="3" name="TextBox 3"/>
          <p:cNvSpPr txBox="1"/>
          <p:nvPr/>
        </p:nvSpPr>
        <p:spPr>
          <a:xfrm>
            <a:off x="2464075" y="3623110"/>
            <a:ext cx="13359850" cy="3021730"/>
          </a:xfrm>
          <a:prstGeom prst="rect">
            <a:avLst/>
          </a:prstGeom>
        </p:spPr>
        <p:txBody>
          <a:bodyPr lIns="0" tIns="0" rIns="0" bIns="0" rtlCol="0" anchor="t">
            <a:spAutoFit/>
          </a:bodyPr>
          <a:lstStyle/>
          <a:p>
            <a:pPr marL="0" lvl="0" indent="0" algn="ctr">
              <a:lnSpc>
                <a:spcPts val="3949"/>
              </a:lnSpc>
              <a:spcBef>
                <a:spcPct val="0"/>
              </a:spcBef>
            </a:pPr>
            <a:r>
              <a:rPr lang="en-US" sz="3347" b="1" u="none" strike="noStrike" spc="133">
                <a:solidFill>
                  <a:srgbClr val="FFFFFF"/>
                </a:solidFill>
                <a:latin typeface="Acherus Grotesque Bold"/>
                <a:ea typeface="Acherus Grotesque Bold"/>
                <a:cs typeface="Acherus Grotesque Bold"/>
                <a:sym typeface="Acherus Grotesque Bold"/>
              </a:rPr>
              <a:t>RÉNOVATION - CONSTRUCTION - HORS SITE - PASSIF MATÉRIAUX BIOSOURCÉS ET GÉOSOURCÉS  PERFORMANCE ÉNERGÉTIQUE - ÉCONOMIE CIRCULAIRE ÉNERGIES RENOUVELABLES ET DE RÉCUPÉRATION URBANISME CIRCULAIRE - ARCHITECTURE - BIOCLIMATISME - RÉEMPLOI </a:t>
            </a:r>
          </a:p>
        </p:txBody>
      </p:sp>
      <p:grpSp>
        <p:nvGrpSpPr>
          <p:cNvPr id="4" name="Group 4"/>
          <p:cNvGrpSpPr/>
          <p:nvPr/>
        </p:nvGrpSpPr>
        <p:grpSpPr>
          <a:xfrm>
            <a:off x="-293448" y="9989315"/>
            <a:ext cx="18873665" cy="425611"/>
            <a:chOff x="0" y="0"/>
            <a:chExt cx="3929425" cy="88611"/>
          </a:xfrm>
        </p:grpSpPr>
        <p:sp>
          <p:nvSpPr>
            <p:cNvPr id="5" name="Freeform 5"/>
            <p:cNvSpPr/>
            <p:nvPr/>
          </p:nvSpPr>
          <p:spPr>
            <a:xfrm>
              <a:off x="0" y="0"/>
              <a:ext cx="3929425" cy="88611"/>
            </a:xfrm>
            <a:custGeom>
              <a:avLst/>
              <a:gdLst/>
              <a:ahLst/>
              <a:cxnLst/>
              <a:rect l="l" t="t" r="r" b="b"/>
              <a:pathLst>
                <a:path w="3929425" h="88611">
                  <a:moveTo>
                    <a:pt x="0" y="0"/>
                  </a:moveTo>
                  <a:lnTo>
                    <a:pt x="3929425" y="0"/>
                  </a:lnTo>
                  <a:lnTo>
                    <a:pt x="3929425" y="88611"/>
                  </a:lnTo>
                  <a:lnTo>
                    <a:pt x="0" y="88611"/>
                  </a:lnTo>
                  <a:close/>
                </a:path>
              </a:pathLst>
            </a:custGeom>
            <a:solidFill>
              <a:srgbClr val="FD5A51"/>
            </a:solidFill>
          </p:spPr>
          <p:txBody>
            <a:bodyPr/>
            <a:lstStyle/>
            <a:p>
              <a:endParaRPr lang="fr-FR"/>
            </a:p>
          </p:txBody>
        </p:sp>
        <p:sp>
          <p:nvSpPr>
            <p:cNvPr id="6" name="TextBox 6"/>
            <p:cNvSpPr txBox="1"/>
            <p:nvPr/>
          </p:nvSpPr>
          <p:spPr>
            <a:xfrm>
              <a:off x="0" y="0"/>
              <a:ext cx="3929425" cy="88611"/>
            </a:xfrm>
            <a:prstGeom prst="rect">
              <a:avLst/>
            </a:prstGeom>
          </p:spPr>
          <p:txBody>
            <a:bodyPr lIns="35064" tIns="35064" rIns="35064" bIns="35064" rtlCol="0" anchor="ctr"/>
            <a:lstStyle/>
            <a:p>
              <a:pPr algn="ctr">
                <a:lnSpc>
                  <a:spcPts val="1014"/>
                </a:lnSpc>
              </a:pPr>
              <a:endParaRPr/>
            </a:p>
          </p:txBody>
        </p:sp>
      </p:grpSp>
      <p:sp>
        <p:nvSpPr>
          <p:cNvPr id="7" name="Freeform 7"/>
          <p:cNvSpPr/>
          <p:nvPr/>
        </p:nvSpPr>
        <p:spPr>
          <a:xfrm rot="1158181">
            <a:off x="8802499" y="6150355"/>
            <a:ext cx="7258780" cy="6862460"/>
          </a:xfrm>
          <a:custGeom>
            <a:avLst/>
            <a:gdLst/>
            <a:ahLst/>
            <a:cxnLst/>
            <a:rect l="l" t="t" r="r" b="b"/>
            <a:pathLst>
              <a:path w="7258780" h="6862460">
                <a:moveTo>
                  <a:pt x="0" y="0"/>
                </a:moveTo>
                <a:lnTo>
                  <a:pt x="7258780" y="0"/>
                </a:lnTo>
                <a:lnTo>
                  <a:pt x="7258780" y="6862459"/>
                </a:lnTo>
                <a:lnTo>
                  <a:pt x="0" y="686245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8" name="TextBox 8"/>
          <p:cNvSpPr txBox="1"/>
          <p:nvPr/>
        </p:nvSpPr>
        <p:spPr>
          <a:xfrm>
            <a:off x="9767959" y="8922081"/>
            <a:ext cx="5513556" cy="624813"/>
          </a:xfrm>
          <a:prstGeom prst="rect">
            <a:avLst/>
          </a:prstGeom>
        </p:spPr>
        <p:txBody>
          <a:bodyPr lIns="0" tIns="0" rIns="0" bIns="0" rtlCol="0" anchor="t">
            <a:spAutoFit/>
          </a:bodyPr>
          <a:lstStyle/>
          <a:p>
            <a:pPr marL="0" lvl="0" indent="0" algn="ctr">
              <a:lnSpc>
                <a:spcPts val="2476"/>
              </a:lnSpc>
              <a:spcBef>
                <a:spcPct val="0"/>
              </a:spcBef>
            </a:pPr>
            <a:r>
              <a:rPr lang="en-US" sz="1768" u="none" strike="noStrike">
                <a:solidFill>
                  <a:srgbClr val="1D2E58"/>
                </a:solidFill>
                <a:latin typeface="Acherus Grotesque"/>
                <a:ea typeface="Acherus Grotesque"/>
                <a:cs typeface="Acherus Grotesque"/>
                <a:sym typeface="Acherus Grotesque"/>
              </a:rPr>
              <a:t>Continuer business as usual face au changement climatique, merci mais non merci.  </a:t>
            </a:r>
          </a:p>
        </p:txBody>
      </p:sp>
      <p:sp>
        <p:nvSpPr>
          <p:cNvPr id="9" name="Freeform 9"/>
          <p:cNvSpPr/>
          <p:nvPr/>
        </p:nvSpPr>
        <p:spPr>
          <a:xfrm flipH="1" flipV="1">
            <a:off x="15138256" y="8276755"/>
            <a:ext cx="502845" cy="330049"/>
          </a:xfrm>
          <a:custGeom>
            <a:avLst/>
            <a:gdLst/>
            <a:ahLst/>
            <a:cxnLst/>
            <a:rect l="l" t="t" r="r" b="b"/>
            <a:pathLst>
              <a:path w="502845" h="330049">
                <a:moveTo>
                  <a:pt x="502845" y="330049"/>
                </a:moveTo>
                <a:lnTo>
                  <a:pt x="0" y="330049"/>
                </a:lnTo>
                <a:lnTo>
                  <a:pt x="0" y="0"/>
                </a:lnTo>
                <a:lnTo>
                  <a:pt x="502845" y="0"/>
                </a:lnTo>
                <a:lnTo>
                  <a:pt x="502845" y="330049"/>
                </a:lnTo>
                <a:close/>
              </a:path>
            </a:pathLst>
          </a:custGeom>
          <a:blipFill>
            <a:blip r:embed="rId4">
              <a:extLst>
                <a:ext uri="{96DAC541-7B7A-43D3-8B79-37D633B846F1}">
                  <asvg:svgBlip xmlns:asvg="http://schemas.microsoft.com/office/drawing/2016/SVG/main" r:embed="rId5"/>
                </a:ext>
              </a:extLst>
            </a:blip>
            <a:stretch>
              <a:fillRect/>
            </a:stretch>
          </a:blipFill>
        </p:spPr>
        <p:txBody>
          <a:bodyPr/>
          <a:lstStyle/>
          <a:p>
            <a:endParaRPr lang="fr-FR"/>
          </a:p>
        </p:txBody>
      </p:sp>
      <p:grpSp>
        <p:nvGrpSpPr>
          <p:cNvPr id="10" name="Group 10"/>
          <p:cNvGrpSpPr/>
          <p:nvPr/>
        </p:nvGrpSpPr>
        <p:grpSpPr>
          <a:xfrm>
            <a:off x="16063107" y="455675"/>
            <a:ext cx="1856763" cy="1146050"/>
            <a:chOff x="0" y="0"/>
            <a:chExt cx="2475684" cy="1528066"/>
          </a:xfrm>
        </p:grpSpPr>
        <p:grpSp>
          <p:nvGrpSpPr>
            <p:cNvPr id="11" name="Group 11"/>
            <p:cNvGrpSpPr>
              <a:grpSpLocks noChangeAspect="1"/>
            </p:cNvGrpSpPr>
            <p:nvPr/>
          </p:nvGrpSpPr>
          <p:grpSpPr>
            <a:xfrm>
              <a:off x="0" y="0"/>
              <a:ext cx="1611374" cy="1528066"/>
              <a:chOff x="0" y="0"/>
              <a:chExt cx="476809" cy="452145"/>
            </a:xfrm>
          </p:grpSpPr>
          <p:sp>
            <p:nvSpPr>
              <p:cNvPr id="12" name="Freeform 12"/>
              <p:cNvSpPr/>
              <p:nvPr/>
            </p:nvSpPr>
            <p:spPr>
              <a:xfrm>
                <a:off x="63500" y="63500"/>
                <a:ext cx="163322" cy="160401"/>
              </a:xfrm>
              <a:custGeom>
                <a:avLst/>
                <a:gdLst/>
                <a:ahLst/>
                <a:cxnLst/>
                <a:rect l="l" t="t" r="r" b="b"/>
                <a:pathLst>
                  <a:path w="163322" h="160401">
                    <a:moveTo>
                      <a:pt x="81788" y="160401"/>
                    </a:moveTo>
                    <a:cubicBezTo>
                      <a:pt x="124968" y="160401"/>
                      <a:pt x="160401" y="144907"/>
                      <a:pt x="163322" y="93345"/>
                    </a:cubicBezTo>
                    <a:lnTo>
                      <a:pt x="115443" y="93345"/>
                    </a:lnTo>
                    <a:cubicBezTo>
                      <a:pt x="111125" y="108331"/>
                      <a:pt x="97790" y="113665"/>
                      <a:pt x="81788" y="113665"/>
                    </a:cubicBezTo>
                    <a:cubicBezTo>
                      <a:pt x="62738" y="113284"/>
                      <a:pt x="46736" y="103886"/>
                      <a:pt x="46736" y="80264"/>
                    </a:cubicBezTo>
                    <a:cubicBezTo>
                      <a:pt x="46736" y="56642"/>
                      <a:pt x="62738" y="47244"/>
                      <a:pt x="81788" y="46990"/>
                    </a:cubicBezTo>
                    <a:cubicBezTo>
                      <a:pt x="97790" y="46990"/>
                      <a:pt x="111125" y="52197"/>
                      <a:pt x="115443" y="67183"/>
                    </a:cubicBezTo>
                    <a:lnTo>
                      <a:pt x="163322" y="67183"/>
                    </a:lnTo>
                    <a:cubicBezTo>
                      <a:pt x="160401" y="15621"/>
                      <a:pt x="124841" y="127"/>
                      <a:pt x="81788" y="0"/>
                    </a:cubicBezTo>
                    <a:cubicBezTo>
                      <a:pt x="36830" y="254"/>
                      <a:pt x="0" y="17018"/>
                      <a:pt x="0" y="79883"/>
                    </a:cubicBezTo>
                    <a:cubicBezTo>
                      <a:pt x="0" y="142748"/>
                      <a:pt x="36830" y="160274"/>
                      <a:pt x="81788" y="160401"/>
                    </a:cubicBezTo>
                  </a:path>
                </a:pathLst>
              </a:custGeom>
              <a:solidFill>
                <a:srgbClr val="FFFFFF"/>
              </a:solidFill>
            </p:spPr>
            <p:txBody>
              <a:bodyPr/>
              <a:lstStyle/>
              <a:p>
                <a:endParaRPr lang="fr-FR"/>
              </a:p>
            </p:txBody>
          </p:sp>
          <p:sp>
            <p:nvSpPr>
              <p:cNvPr id="13" name="Freeform 13"/>
              <p:cNvSpPr/>
              <p:nvPr/>
            </p:nvSpPr>
            <p:spPr>
              <a:xfrm>
                <a:off x="73279" y="234823"/>
                <a:ext cx="159258" cy="153797"/>
              </a:xfrm>
              <a:custGeom>
                <a:avLst/>
                <a:gdLst/>
                <a:ahLst/>
                <a:cxnLst/>
                <a:rect l="l" t="t" r="r" b="b"/>
                <a:pathLst>
                  <a:path w="159258" h="153797">
                    <a:moveTo>
                      <a:pt x="107442" y="117221"/>
                    </a:moveTo>
                    <a:lnTo>
                      <a:pt x="46990" y="117221"/>
                    </a:lnTo>
                    <a:lnTo>
                      <a:pt x="46990" y="96647"/>
                    </a:lnTo>
                    <a:lnTo>
                      <a:pt x="107442" y="96647"/>
                    </a:lnTo>
                    <a:cubicBezTo>
                      <a:pt x="111506" y="96647"/>
                      <a:pt x="114808" y="101854"/>
                      <a:pt x="114808" y="106934"/>
                    </a:cubicBezTo>
                    <a:lnTo>
                      <a:pt x="111506" y="117221"/>
                    </a:lnTo>
                    <a:moveTo>
                      <a:pt x="46990" y="36576"/>
                    </a:moveTo>
                    <a:lnTo>
                      <a:pt x="98679" y="36576"/>
                    </a:lnTo>
                    <a:cubicBezTo>
                      <a:pt x="102743" y="36576"/>
                      <a:pt x="106045" y="41783"/>
                      <a:pt x="106045" y="46863"/>
                    </a:cubicBezTo>
                    <a:lnTo>
                      <a:pt x="102743" y="57277"/>
                    </a:lnTo>
                    <a:lnTo>
                      <a:pt x="46990" y="57277"/>
                    </a:lnTo>
                    <a:close/>
                    <a:moveTo>
                      <a:pt x="136144" y="74295"/>
                    </a:moveTo>
                    <a:cubicBezTo>
                      <a:pt x="144780" y="67310"/>
                      <a:pt x="150114" y="56007"/>
                      <a:pt x="150114" y="41275"/>
                    </a:cubicBezTo>
                    <a:cubicBezTo>
                      <a:pt x="150368" y="14478"/>
                      <a:pt x="132715" y="0"/>
                      <a:pt x="111887" y="127"/>
                    </a:cubicBezTo>
                    <a:lnTo>
                      <a:pt x="0" y="127"/>
                    </a:lnTo>
                    <a:lnTo>
                      <a:pt x="0" y="153797"/>
                    </a:lnTo>
                    <a:lnTo>
                      <a:pt x="120777" y="153797"/>
                    </a:lnTo>
                    <a:cubicBezTo>
                      <a:pt x="141478" y="153797"/>
                      <a:pt x="159258" y="139319"/>
                      <a:pt x="159004" y="112522"/>
                    </a:cubicBezTo>
                    <a:cubicBezTo>
                      <a:pt x="159004" y="93218"/>
                      <a:pt x="149860" y="79883"/>
                      <a:pt x="136271" y="74295"/>
                    </a:cubicBezTo>
                  </a:path>
                </a:pathLst>
              </a:custGeom>
              <a:solidFill>
                <a:srgbClr val="FFFFFF"/>
              </a:solidFill>
            </p:spPr>
            <p:txBody>
              <a:bodyPr/>
              <a:lstStyle/>
              <a:p>
                <a:endParaRPr lang="fr-FR"/>
              </a:p>
            </p:txBody>
          </p:sp>
          <p:sp>
            <p:nvSpPr>
              <p:cNvPr id="14" name="Freeform 14"/>
              <p:cNvSpPr/>
              <p:nvPr/>
            </p:nvSpPr>
            <p:spPr>
              <a:xfrm>
                <a:off x="241427" y="66294"/>
                <a:ext cx="160782" cy="154178"/>
              </a:xfrm>
              <a:custGeom>
                <a:avLst/>
                <a:gdLst/>
                <a:ahLst/>
                <a:cxnLst/>
                <a:rect l="l" t="t" r="r" b="b"/>
                <a:pathLst>
                  <a:path w="160782" h="154178">
                    <a:moveTo>
                      <a:pt x="47117" y="60071"/>
                    </a:moveTo>
                    <a:lnTo>
                      <a:pt x="107823" y="154178"/>
                    </a:lnTo>
                    <a:lnTo>
                      <a:pt x="160782" y="154178"/>
                    </a:lnTo>
                    <a:lnTo>
                      <a:pt x="160782" y="0"/>
                    </a:lnTo>
                    <a:lnTo>
                      <a:pt x="113665" y="0"/>
                    </a:lnTo>
                    <a:lnTo>
                      <a:pt x="113665" y="81661"/>
                    </a:lnTo>
                    <a:lnTo>
                      <a:pt x="64770" y="0"/>
                    </a:lnTo>
                    <a:lnTo>
                      <a:pt x="0" y="0"/>
                    </a:lnTo>
                    <a:lnTo>
                      <a:pt x="0" y="154178"/>
                    </a:lnTo>
                    <a:lnTo>
                      <a:pt x="46990" y="154178"/>
                    </a:lnTo>
                    <a:close/>
                  </a:path>
                </a:pathLst>
              </a:custGeom>
              <a:solidFill>
                <a:srgbClr val="FFFFFF"/>
              </a:solidFill>
            </p:spPr>
            <p:txBody>
              <a:bodyPr/>
              <a:lstStyle/>
              <a:p>
                <a:endParaRPr lang="fr-FR"/>
              </a:p>
            </p:txBody>
          </p:sp>
          <p:sp>
            <p:nvSpPr>
              <p:cNvPr id="15" name="Freeform 15"/>
              <p:cNvSpPr/>
              <p:nvPr/>
            </p:nvSpPr>
            <p:spPr>
              <a:xfrm>
                <a:off x="241427" y="234315"/>
                <a:ext cx="172085" cy="154686"/>
              </a:xfrm>
              <a:custGeom>
                <a:avLst/>
                <a:gdLst/>
                <a:ahLst/>
                <a:cxnLst/>
                <a:rect l="l" t="t" r="r" b="b"/>
                <a:pathLst>
                  <a:path w="172085" h="154686">
                    <a:moveTo>
                      <a:pt x="114554" y="635"/>
                    </a:moveTo>
                    <a:lnTo>
                      <a:pt x="0" y="635"/>
                    </a:lnTo>
                    <a:lnTo>
                      <a:pt x="0" y="154178"/>
                    </a:lnTo>
                    <a:lnTo>
                      <a:pt x="114554" y="154178"/>
                    </a:lnTo>
                    <a:cubicBezTo>
                      <a:pt x="147574" y="154686"/>
                      <a:pt x="172085" y="119126"/>
                      <a:pt x="171831" y="77343"/>
                    </a:cubicBezTo>
                    <a:cubicBezTo>
                      <a:pt x="172085" y="35433"/>
                      <a:pt x="147574" y="0"/>
                      <a:pt x="114554" y="508"/>
                    </a:cubicBezTo>
                    <a:moveTo>
                      <a:pt x="103251" y="117602"/>
                    </a:moveTo>
                    <a:lnTo>
                      <a:pt x="46101" y="117602"/>
                    </a:lnTo>
                    <a:lnTo>
                      <a:pt x="46101" y="37084"/>
                    </a:lnTo>
                    <a:lnTo>
                      <a:pt x="103251" y="37084"/>
                    </a:lnTo>
                    <a:cubicBezTo>
                      <a:pt x="126238" y="37084"/>
                      <a:pt x="120396" y="75184"/>
                      <a:pt x="143891" y="75184"/>
                    </a:cubicBezTo>
                    <a:lnTo>
                      <a:pt x="143891" y="76327"/>
                    </a:lnTo>
                    <a:cubicBezTo>
                      <a:pt x="120396" y="76327"/>
                      <a:pt x="126238" y="117729"/>
                      <a:pt x="103251" y="117729"/>
                    </a:cubicBezTo>
                  </a:path>
                </a:pathLst>
              </a:custGeom>
              <a:solidFill>
                <a:srgbClr val="3AB894"/>
              </a:solidFill>
            </p:spPr>
            <p:txBody>
              <a:bodyPr/>
              <a:lstStyle/>
              <a:p>
                <a:endParaRPr lang="fr-FR"/>
              </a:p>
            </p:txBody>
          </p:sp>
        </p:grpSp>
        <p:sp>
          <p:nvSpPr>
            <p:cNvPr id="16" name="Freeform 16"/>
            <p:cNvSpPr/>
            <p:nvPr/>
          </p:nvSpPr>
          <p:spPr>
            <a:xfrm>
              <a:off x="1442199" y="180241"/>
              <a:ext cx="1033486" cy="1167585"/>
            </a:xfrm>
            <a:custGeom>
              <a:avLst/>
              <a:gdLst/>
              <a:ahLst/>
              <a:cxnLst/>
              <a:rect l="l" t="t" r="r" b="b"/>
              <a:pathLst>
                <a:path w="1033486" h="1167585">
                  <a:moveTo>
                    <a:pt x="0" y="0"/>
                  </a:moveTo>
                  <a:lnTo>
                    <a:pt x="1033485" y="0"/>
                  </a:lnTo>
                  <a:lnTo>
                    <a:pt x="1033485" y="1167585"/>
                  </a:lnTo>
                  <a:lnTo>
                    <a:pt x="0" y="1167585"/>
                  </a:lnTo>
                  <a:lnTo>
                    <a:pt x="0" y="0"/>
                  </a:lnTo>
                  <a:close/>
                </a:path>
              </a:pathLst>
            </a:custGeom>
            <a:blipFill>
              <a:blip r:embed="rId6"/>
              <a:stretch>
                <a:fillRect l="-137668" t="-3346" b="-13665"/>
              </a:stretch>
            </a:blipFill>
          </p:spPr>
          <p:txBody>
            <a:bodyPr/>
            <a:lstStyle/>
            <a:p>
              <a:endParaRPr lang="fr-F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1D2E58"/>
        </a:solidFill>
        <a:effectLst/>
      </p:bgPr>
    </p:bg>
    <p:spTree>
      <p:nvGrpSpPr>
        <p:cNvPr id="1" name=""/>
        <p:cNvGrpSpPr/>
        <p:nvPr/>
      </p:nvGrpSpPr>
      <p:grpSpPr>
        <a:xfrm>
          <a:off x="0" y="0"/>
          <a:ext cx="0" cy="0"/>
          <a:chOff x="0" y="0"/>
          <a:chExt cx="0" cy="0"/>
        </a:xfrm>
      </p:grpSpPr>
      <p:grpSp>
        <p:nvGrpSpPr>
          <p:cNvPr id="2" name="Group 2"/>
          <p:cNvGrpSpPr/>
          <p:nvPr/>
        </p:nvGrpSpPr>
        <p:grpSpPr>
          <a:xfrm>
            <a:off x="-293448" y="9989315"/>
            <a:ext cx="18873665" cy="425611"/>
            <a:chOff x="0" y="0"/>
            <a:chExt cx="3929425" cy="88611"/>
          </a:xfrm>
        </p:grpSpPr>
        <p:sp>
          <p:nvSpPr>
            <p:cNvPr id="3" name="Freeform 3"/>
            <p:cNvSpPr/>
            <p:nvPr/>
          </p:nvSpPr>
          <p:spPr>
            <a:xfrm>
              <a:off x="0" y="0"/>
              <a:ext cx="3929425" cy="88611"/>
            </a:xfrm>
            <a:custGeom>
              <a:avLst/>
              <a:gdLst/>
              <a:ahLst/>
              <a:cxnLst/>
              <a:rect l="l" t="t" r="r" b="b"/>
              <a:pathLst>
                <a:path w="3929425" h="88611">
                  <a:moveTo>
                    <a:pt x="0" y="0"/>
                  </a:moveTo>
                  <a:lnTo>
                    <a:pt x="3929425" y="0"/>
                  </a:lnTo>
                  <a:lnTo>
                    <a:pt x="3929425" y="88611"/>
                  </a:lnTo>
                  <a:lnTo>
                    <a:pt x="0" y="88611"/>
                  </a:lnTo>
                  <a:close/>
                </a:path>
              </a:pathLst>
            </a:custGeom>
            <a:solidFill>
              <a:srgbClr val="FD5A51"/>
            </a:solidFill>
          </p:spPr>
          <p:txBody>
            <a:bodyPr/>
            <a:lstStyle/>
            <a:p>
              <a:endParaRPr lang="fr-FR"/>
            </a:p>
          </p:txBody>
        </p:sp>
        <p:sp>
          <p:nvSpPr>
            <p:cNvPr id="4" name="TextBox 4"/>
            <p:cNvSpPr txBox="1"/>
            <p:nvPr/>
          </p:nvSpPr>
          <p:spPr>
            <a:xfrm>
              <a:off x="0" y="0"/>
              <a:ext cx="3929425" cy="88611"/>
            </a:xfrm>
            <a:prstGeom prst="rect">
              <a:avLst/>
            </a:prstGeom>
          </p:spPr>
          <p:txBody>
            <a:bodyPr lIns="35064" tIns="35064" rIns="35064" bIns="35064" rtlCol="0" anchor="ctr"/>
            <a:lstStyle/>
            <a:p>
              <a:pPr algn="ctr">
                <a:lnSpc>
                  <a:spcPts val="1014"/>
                </a:lnSpc>
              </a:pPr>
              <a:endParaRPr/>
            </a:p>
          </p:txBody>
        </p:sp>
      </p:grpSp>
      <p:grpSp>
        <p:nvGrpSpPr>
          <p:cNvPr id="5" name="Group 5"/>
          <p:cNvGrpSpPr/>
          <p:nvPr/>
        </p:nvGrpSpPr>
        <p:grpSpPr>
          <a:xfrm>
            <a:off x="16063107" y="455675"/>
            <a:ext cx="1856763" cy="1146050"/>
            <a:chOff x="0" y="0"/>
            <a:chExt cx="2475684" cy="1528066"/>
          </a:xfrm>
        </p:grpSpPr>
        <p:grpSp>
          <p:nvGrpSpPr>
            <p:cNvPr id="6" name="Group 6"/>
            <p:cNvGrpSpPr>
              <a:grpSpLocks noChangeAspect="1"/>
            </p:cNvGrpSpPr>
            <p:nvPr/>
          </p:nvGrpSpPr>
          <p:grpSpPr>
            <a:xfrm>
              <a:off x="0" y="0"/>
              <a:ext cx="1611374" cy="1528066"/>
              <a:chOff x="0" y="0"/>
              <a:chExt cx="476809" cy="452145"/>
            </a:xfrm>
          </p:grpSpPr>
          <p:sp>
            <p:nvSpPr>
              <p:cNvPr id="7" name="Freeform 7"/>
              <p:cNvSpPr/>
              <p:nvPr/>
            </p:nvSpPr>
            <p:spPr>
              <a:xfrm>
                <a:off x="63500" y="63500"/>
                <a:ext cx="163322" cy="160401"/>
              </a:xfrm>
              <a:custGeom>
                <a:avLst/>
                <a:gdLst/>
                <a:ahLst/>
                <a:cxnLst/>
                <a:rect l="l" t="t" r="r" b="b"/>
                <a:pathLst>
                  <a:path w="163322" h="160401">
                    <a:moveTo>
                      <a:pt x="81788" y="160401"/>
                    </a:moveTo>
                    <a:cubicBezTo>
                      <a:pt x="124968" y="160401"/>
                      <a:pt x="160401" y="144907"/>
                      <a:pt x="163322" y="93345"/>
                    </a:cubicBezTo>
                    <a:lnTo>
                      <a:pt x="115443" y="93345"/>
                    </a:lnTo>
                    <a:cubicBezTo>
                      <a:pt x="111125" y="108331"/>
                      <a:pt x="97790" y="113665"/>
                      <a:pt x="81788" y="113665"/>
                    </a:cubicBezTo>
                    <a:cubicBezTo>
                      <a:pt x="62738" y="113284"/>
                      <a:pt x="46736" y="103886"/>
                      <a:pt x="46736" y="80264"/>
                    </a:cubicBezTo>
                    <a:cubicBezTo>
                      <a:pt x="46736" y="56642"/>
                      <a:pt x="62738" y="47244"/>
                      <a:pt x="81788" y="46990"/>
                    </a:cubicBezTo>
                    <a:cubicBezTo>
                      <a:pt x="97790" y="46990"/>
                      <a:pt x="111125" y="52197"/>
                      <a:pt x="115443" y="67183"/>
                    </a:cubicBezTo>
                    <a:lnTo>
                      <a:pt x="163322" y="67183"/>
                    </a:lnTo>
                    <a:cubicBezTo>
                      <a:pt x="160401" y="15621"/>
                      <a:pt x="124841" y="127"/>
                      <a:pt x="81788" y="0"/>
                    </a:cubicBezTo>
                    <a:cubicBezTo>
                      <a:pt x="36830" y="254"/>
                      <a:pt x="0" y="17018"/>
                      <a:pt x="0" y="79883"/>
                    </a:cubicBezTo>
                    <a:cubicBezTo>
                      <a:pt x="0" y="142748"/>
                      <a:pt x="36830" y="160274"/>
                      <a:pt x="81788" y="160401"/>
                    </a:cubicBezTo>
                  </a:path>
                </a:pathLst>
              </a:custGeom>
              <a:solidFill>
                <a:srgbClr val="FFFFFF"/>
              </a:solidFill>
            </p:spPr>
            <p:txBody>
              <a:bodyPr/>
              <a:lstStyle/>
              <a:p>
                <a:endParaRPr lang="fr-FR"/>
              </a:p>
            </p:txBody>
          </p:sp>
          <p:sp>
            <p:nvSpPr>
              <p:cNvPr id="8" name="Freeform 8"/>
              <p:cNvSpPr/>
              <p:nvPr/>
            </p:nvSpPr>
            <p:spPr>
              <a:xfrm>
                <a:off x="73279" y="234823"/>
                <a:ext cx="159258" cy="153797"/>
              </a:xfrm>
              <a:custGeom>
                <a:avLst/>
                <a:gdLst/>
                <a:ahLst/>
                <a:cxnLst/>
                <a:rect l="l" t="t" r="r" b="b"/>
                <a:pathLst>
                  <a:path w="159258" h="153797">
                    <a:moveTo>
                      <a:pt x="107442" y="117221"/>
                    </a:moveTo>
                    <a:lnTo>
                      <a:pt x="46990" y="117221"/>
                    </a:lnTo>
                    <a:lnTo>
                      <a:pt x="46990" y="96647"/>
                    </a:lnTo>
                    <a:lnTo>
                      <a:pt x="107442" y="96647"/>
                    </a:lnTo>
                    <a:cubicBezTo>
                      <a:pt x="111506" y="96647"/>
                      <a:pt x="114808" y="101854"/>
                      <a:pt x="114808" y="106934"/>
                    </a:cubicBezTo>
                    <a:lnTo>
                      <a:pt x="111506" y="117221"/>
                    </a:lnTo>
                    <a:moveTo>
                      <a:pt x="46990" y="36576"/>
                    </a:moveTo>
                    <a:lnTo>
                      <a:pt x="98679" y="36576"/>
                    </a:lnTo>
                    <a:cubicBezTo>
                      <a:pt x="102743" y="36576"/>
                      <a:pt x="106045" y="41783"/>
                      <a:pt x="106045" y="46863"/>
                    </a:cubicBezTo>
                    <a:lnTo>
                      <a:pt x="102743" y="57277"/>
                    </a:lnTo>
                    <a:lnTo>
                      <a:pt x="46990" y="57277"/>
                    </a:lnTo>
                    <a:close/>
                    <a:moveTo>
                      <a:pt x="136144" y="74295"/>
                    </a:moveTo>
                    <a:cubicBezTo>
                      <a:pt x="144780" y="67310"/>
                      <a:pt x="150114" y="56007"/>
                      <a:pt x="150114" y="41275"/>
                    </a:cubicBezTo>
                    <a:cubicBezTo>
                      <a:pt x="150368" y="14478"/>
                      <a:pt x="132715" y="0"/>
                      <a:pt x="111887" y="127"/>
                    </a:cubicBezTo>
                    <a:lnTo>
                      <a:pt x="0" y="127"/>
                    </a:lnTo>
                    <a:lnTo>
                      <a:pt x="0" y="153797"/>
                    </a:lnTo>
                    <a:lnTo>
                      <a:pt x="120777" y="153797"/>
                    </a:lnTo>
                    <a:cubicBezTo>
                      <a:pt x="141478" y="153797"/>
                      <a:pt x="159258" y="139319"/>
                      <a:pt x="159004" y="112522"/>
                    </a:cubicBezTo>
                    <a:cubicBezTo>
                      <a:pt x="159004" y="93218"/>
                      <a:pt x="149860" y="79883"/>
                      <a:pt x="136271" y="74295"/>
                    </a:cubicBezTo>
                  </a:path>
                </a:pathLst>
              </a:custGeom>
              <a:solidFill>
                <a:srgbClr val="FFFFFF"/>
              </a:solidFill>
            </p:spPr>
            <p:txBody>
              <a:bodyPr/>
              <a:lstStyle/>
              <a:p>
                <a:endParaRPr lang="fr-FR"/>
              </a:p>
            </p:txBody>
          </p:sp>
          <p:sp>
            <p:nvSpPr>
              <p:cNvPr id="9" name="Freeform 9"/>
              <p:cNvSpPr/>
              <p:nvPr/>
            </p:nvSpPr>
            <p:spPr>
              <a:xfrm>
                <a:off x="241427" y="66294"/>
                <a:ext cx="160782" cy="154178"/>
              </a:xfrm>
              <a:custGeom>
                <a:avLst/>
                <a:gdLst/>
                <a:ahLst/>
                <a:cxnLst/>
                <a:rect l="l" t="t" r="r" b="b"/>
                <a:pathLst>
                  <a:path w="160782" h="154178">
                    <a:moveTo>
                      <a:pt x="47117" y="60071"/>
                    </a:moveTo>
                    <a:lnTo>
                      <a:pt x="107823" y="154178"/>
                    </a:lnTo>
                    <a:lnTo>
                      <a:pt x="160782" y="154178"/>
                    </a:lnTo>
                    <a:lnTo>
                      <a:pt x="160782" y="0"/>
                    </a:lnTo>
                    <a:lnTo>
                      <a:pt x="113665" y="0"/>
                    </a:lnTo>
                    <a:lnTo>
                      <a:pt x="113665" y="81661"/>
                    </a:lnTo>
                    <a:lnTo>
                      <a:pt x="64770" y="0"/>
                    </a:lnTo>
                    <a:lnTo>
                      <a:pt x="0" y="0"/>
                    </a:lnTo>
                    <a:lnTo>
                      <a:pt x="0" y="154178"/>
                    </a:lnTo>
                    <a:lnTo>
                      <a:pt x="46990" y="154178"/>
                    </a:lnTo>
                    <a:close/>
                  </a:path>
                </a:pathLst>
              </a:custGeom>
              <a:solidFill>
                <a:srgbClr val="FFFFFF"/>
              </a:solidFill>
            </p:spPr>
            <p:txBody>
              <a:bodyPr/>
              <a:lstStyle/>
              <a:p>
                <a:endParaRPr lang="fr-FR"/>
              </a:p>
            </p:txBody>
          </p:sp>
          <p:sp>
            <p:nvSpPr>
              <p:cNvPr id="10" name="Freeform 10"/>
              <p:cNvSpPr/>
              <p:nvPr/>
            </p:nvSpPr>
            <p:spPr>
              <a:xfrm>
                <a:off x="241427" y="234315"/>
                <a:ext cx="172085" cy="154686"/>
              </a:xfrm>
              <a:custGeom>
                <a:avLst/>
                <a:gdLst/>
                <a:ahLst/>
                <a:cxnLst/>
                <a:rect l="l" t="t" r="r" b="b"/>
                <a:pathLst>
                  <a:path w="172085" h="154686">
                    <a:moveTo>
                      <a:pt x="114554" y="635"/>
                    </a:moveTo>
                    <a:lnTo>
                      <a:pt x="0" y="635"/>
                    </a:lnTo>
                    <a:lnTo>
                      <a:pt x="0" y="154178"/>
                    </a:lnTo>
                    <a:lnTo>
                      <a:pt x="114554" y="154178"/>
                    </a:lnTo>
                    <a:cubicBezTo>
                      <a:pt x="147574" y="154686"/>
                      <a:pt x="172085" y="119126"/>
                      <a:pt x="171831" y="77343"/>
                    </a:cubicBezTo>
                    <a:cubicBezTo>
                      <a:pt x="172085" y="35433"/>
                      <a:pt x="147574" y="0"/>
                      <a:pt x="114554" y="508"/>
                    </a:cubicBezTo>
                    <a:moveTo>
                      <a:pt x="103251" y="117602"/>
                    </a:moveTo>
                    <a:lnTo>
                      <a:pt x="46101" y="117602"/>
                    </a:lnTo>
                    <a:lnTo>
                      <a:pt x="46101" y="37084"/>
                    </a:lnTo>
                    <a:lnTo>
                      <a:pt x="103251" y="37084"/>
                    </a:lnTo>
                    <a:cubicBezTo>
                      <a:pt x="126238" y="37084"/>
                      <a:pt x="120396" y="75184"/>
                      <a:pt x="143891" y="75184"/>
                    </a:cubicBezTo>
                    <a:lnTo>
                      <a:pt x="143891" y="76327"/>
                    </a:lnTo>
                    <a:cubicBezTo>
                      <a:pt x="120396" y="76327"/>
                      <a:pt x="126238" y="117729"/>
                      <a:pt x="103251" y="117729"/>
                    </a:cubicBezTo>
                  </a:path>
                </a:pathLst>
              </a:custGeom>
              <a:solidFill>
                <a:srgbClr val="3AB894"/>
              </a:solidFill>
            </p:spPr>
            <p:txBody>
              <a:bodyPr/>
              <a:lstStyle/>
              <a:p>
                <a:endParaRPr lang="fr-FR"/>
              </a:p>
            </p:txBody>
          </p:sp>
        </p:grpSp>
        <p:sp>
          <p:nvSpPr>
            <p:cNvPr id="11" name="Freeform 11"/>
            <p:cNvSpPr/>
            <p:nvPr/>
          </p:nvSpPr>
          <p:spPr>
            <a:xfrm>
              <a:off x="1442199" y="180241"/>
              <a:ext cx="1033486" cy="1167585"/>
            </a:xfrm>
            <a:custGeom>
              <a:avLst/>
              <a:gdLst/>
              <a:ahLst/>
              <a:cxnLst/>
              <a:rect l="l" t="t" r="r" b="b"/>
              <a:pathLst>
                <a:path w="1033486" h="1167585">
                  <a:moveTo>
                    <a:pt x="0" y="0"/>
                  </a:moveTo>
                  <a:lnTo>
                    <a:pt x="1033485" y="0"/>
                  </a:lnTo>
                  <a:lnTo>
                    <a:pt x="1033485" y="1167585"/>
                  </a:lnTo>
                  <a:lnTo>
                    <a:pt x="0" y="1167585"/>
                  </a:lnTo>
                  <a:lnTo>
                    <a:pt x="0" y="0"/>
                  </a:lnTo>
                  <a:close/>
                </a:path>
              </a:pathLst>
            </a:custGeom>
            <a:blipFill>
              <a:blip r:embed="rId2"/>
              <a:stretch>
                <a:fillRect l="-137668" t="-3346" b="-13665"/>
              </a:stretch>
            </a:blipFill>
          </p:spPr>
          <p:txBody>
            <a:bodyPr/>
            <a:lstStyle/>
            <a:p>
              <a:endParaRPr lang="fr-FR"/>
            </a:p>
          </p:txBody>
        </p:sp>
      </p:grpSp>
      <p:sp>
        <p:nvSpPr>
          <p:cNvPr id="12" name="TextBox 12"/>
          <p:cNvSpPr txBox="1"/>
          <p:nvPr/>
        </p:nvSpPr>
        <p:spPr>
          <a:xfrm>
            <a:off x="1028700" y="933450"/>
            <a:ext cx="13452755" cy="595889"/>
          </a:xfrm>
          <a:prstGeom prst="rect">
            <a:avLst/>
          </a:prstGeom>
        </p:spPr>
        <p:txBody>
          <a:bodyPr lIns="0" tIns="0" rIns="0" bIns="0" rtlCol="0" anchor="t">
            <a:spAutoFit/>
          </a:bodyPr>
          <a:lstStyle/>
          <a:p>
            <a:pPr algn="l">
              <a:lnSpc>
                <a:spcPts val="4718"/>
              </a:lnSpc>
              <a:spcBef>
                <a:spcPct val="0"/>
              </a:spcBef>
            </a:pPr>
            <a:r>
              <a:rPr lang="en-US" sz="3370" b="1">
                <a:solidFill>
                  <a:srgbClr val="3AB894"/>
                </a:solidFill>
                <a:latin typeface="Acherus Grotesque Bold"/>
                <a:ea typeface="Acherus Grotesque Bold"/>
                <a:cs typeface="Acherus Grotesque Bold"/>
                <a:sym typeface="Acherus Grotesque Bold"/>
              </a:rPr>
              <a:t>COMMENT PARTICIPER ?</a:t>
            </a:r>
          </a:p>
        </p:txBody>
      </p:sp>
      <p:sp>
        <p:nvSpPr>
          <p:cNvPr id="13" name="TextBox 13"/>
          <p:cNvSpPr txBox="1"/>
          <p:nvPr/>
        </p:nvSpPr>
        <p:spPr>
          <a:xfrm>
            <a:off x="1516358" y="3819496"/>
            <a:ext cx="12821171" cy="530111"/>
          </a:xfrm>
          <a:prstGeom prst="rect">
            <a:avLst/>
          </a:prstGeom>
        </p:spPr>
        <p:txBody>
          <a:bodyPr lIns="0" tIns="0" rIns="0" bIns="0" rtlCol="0" anchor="t">
            <a:spAutoFit/>
          </a:bodyPr>
          <a:lstStyle/>
          <a:p>
            <a:pPr marL="0" lvl="0" indent="0" algn="just">
              <a:lnSpc>
                <a:spcPts val="3977"/>
              </a:lnSpc>
              <a:spcBef>
                <a:spcPct val="0"/>
              </a:spcBef>
            </a:pPr>
            <a:r>
              <a:rPr lang="en-US" sz="3370" u="none" strike="noStrike" spc="134">
                <a:solidFill>
                  <a:srgbClr val="FFFFFF"/>
                </a:solidFill>
                <a:latin typeface="Acherus Grotesque"/>
                <a:ea typeface="Acherus Grotesque"/>
                <a:cs typeface="Acherus Grotesque"/>
                <a:sym typeface="Acherus Grotesque"/>
              </a:rPr>
              <a:t>Devenez sponsor de la 11e édition du CNBD</a:t>
            </a:r>
          </a:p>
        </p:txBody>
      </p:sp>
      <p:sp>
        <p:nvSpPr>
          <p:cNvPr id="14" name="Freeform 14"/>
          <p:cNvSpPr/>
          <p:nvPr/>
        </p:nvSpPr>
        <p:spPr>
          <a:xfrm>
            <a:off x="1028700" y="3838546"/>
            <a:ext cx="362185" cy="362185"/>
          </a:xfrm>
          <a:custGeom>
            <a:avLst/>
            <a:gdLst/>
            <a:ahLst/>
            <a:cxnLst/>
            <a:rect l="l" t="t" r="r" b="b"/>
            <a:pathLst>
              <a:path w="362185" h="362185">
                <a:moveTo>
                  <a:pt x="0" y="0"/>
                </a:moveTo>
                <a:lnTo>
                  <a:pt x="362185" y="0"/>
                </a:lnTo>
                <a:lnTo>
                  <a:pt x="362185" y="362185"/>
                </a:lnTo>
                <a:lnTo>
                  <a:pt x="0" y="36218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fr-FR"/>
          </a:p>
        </p:txBody>
      </p:sp>
      <p:sp>
        <p:nvSpPr>
          <p:cNvPr id="15" name="Freeform 15"/>
          <p:cNvSpPr/>
          <p:nvPr/>
        </p:nvSpPr>
        <p:spPr>
          <a:xfrm>
            <a:off x="1028700" y="4592296"/>
            <a:ext cx="362185" cy="362185"/>
          </a:xfrm>
          <a:custGeom>
            <a:avLst/>
            <a:gdLst/>
            <a:ahLst/>
            <a:cxnLst/>
            <a:rect l="l" t="t" r="r" b="b"/>
            <a:pathLst>
              <a:path w="362185" h="362185">
                <a:moveTo>
                  <a:pt x="0" y="0"/>
                </a:moveTo>
                <a:lnTo>
                  <a:pt x="362185" y="0"/>
                </a:lnTo>
                <a:lnTo>
                  <a:pt x="362185" y="362185"/>
                </a:lnTo>
                <a:lnTo>
                  <a:pt x="0" y="36218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fr-FR"/>
          </a:p>
        </p:txBody>
      </p:sp>
      <p:sp>
        <p:nvSpPr>
          <p:cNvPr id="16" name="Freeform 16"/>
          <p:cNvSpPr/>
          <p:nvPr/>
        </p:nvSpPr>
        <p:spPr>
          <a:xfrm>
            <a:off x="1028700" y="5340649"/>
            <a:ext cx="362185" cy="362185"/>
          </a:xfrm>
          <a:custGeom>
            <a:avLst/>
            <a:gdLst/>
            <a:ahLst/>
            <a:cxnLst/>
            <a:rect l="l" t="t" r="r" b="b"/>
            <a:pathLst>
              <a:path w="362185" h="362185">
                <a:moveTo>
                  <a:pt x="0" y="0"/>
                </a:moveTo>
                <a:lnTo>
                  <a:pt x="362185" y="0"/>
                </a:lnTo>
                <a:lnTo>
                  <a:pt x="362185" y="362185"/>
                </a:lnTo>
                <a:lnTo>
                  <a:pt x="0" y="362185"/>
                </a:lnTo>
                <a:lnTo>
                  <a:pt x="0" y="0"/>
                </a:lnTo>
                <a:close/>
              </a:path>
            </a:pathLst>
          </a:custGeom>
          <a:blipFill>
            <a:blip r:embed="rId3">
              <a:extLst>
                <a:ext uri="{96DAC541-7B7A-43D3-8B79-37D633B846F1}">
                  <asvg:svgBlip xmlns:asvg="http://schemas.microsoft.com/office/drawing/2016/SVG/main" r:embed="rId4"/>
                </a:ext>
              </a:extLst>
            </a:blip>
            <a:stretch>
              <a:fillRect/>
            </a:stretch>
          </a:blipFill>
        </p:spPr>
        <p:txBody>
          <a:bodyPr/>
          <a:lstStyle/>
          <a:p>
            <a:endParaRPr lang="fr-FR"/>
          </a:p>
        </p:txBody>
      </p:sp>
      <p:sp>
        <p:nvSpPr>
          <p:cNvPr id="17" name="Freeform 17"/>
          <p:cNvSpPr/>
          <p:nvPr/>
        </p:nvSpPr>
        <p:spPr>
          <a:xfrm rot="-9261236">
            <a:off x="13518170" y="4925512"/>
            <a:ext cx="7986663" cy="7550601"/>
          </a:xfrm>
          <a:custGeom>
            <a:avLst/>
            <a:gdLst/>
            <a:ahLst/>
            <a:cxnLst/>
            <a:rect l="l" t="t" r="r" b="b"/>
            <a:pathLst>
              <a:path w="7986663" h="7550601">
                <a:moveTo>
                  <a:pt x="0" y="0"/>
                </a:moveTo>
                <a:lnTo>
                  <a:pt x="7986663" y="0"/>
                </a:lnTo>
                <a:lnTo>
                  <a:pt x="7986663" y="7550601"/>
                </a:lnTo>
                <a:lnTo>
                  <a:pt x="0" y="7550601"/>
                </a:lnTo>
                <a:lnTo>
                  <a:pt x="0" y="0"/>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FR"/>
          </a:p>
        </p:txBody>
      </p:sp>
      <p:grpSp>
        <p:nvGrpSpPr>
          <p:cNvPr id="18" name="Group 18"/>
          <p:cNvGrpSpPr/>
          <p:nvPr/>
        </p:nvGrpSpPr>
        <p:grpSpPr>
          <a:xfrm>
            <a:off x="15311469" y="6909987"/>
            <a:ext cx="1732013" cy="1732013"/>
            <a:chOff x="0" y="0"/>
            <a:chExt cx="2309350" cy="2309350"/>
          </a:xfrm>
        </p:grpSpPr>
        <p:sp>
          <p:nvSpPr>
            <p:cNvPr id="19" name="Freeform 19"/>
            <p:cNvSpPr/>
            <p:nvPr/>
          </p:nvSpPr>
          <p:spPr>
            <a:xfrm>
              <a:off x="0" y="0"/>
              <a:ext cx="2309350" cy="2309350"/>
            </a:xfrm>
            <a:custGeom>
              <a:avLst/>
              <a:gdLst/>
              <a:ahLst/>
              <a:cxnLst/>
              <a:rect l="l" t="t" r="r" b="b"/>
              <a:pathLst>
                <a:path w="2309350" h="2309350">
                  <a:moveTo>
                    <a:pt x="0" y="0"/>
                  </a:moveTo>
                  <a:lnTo>
                    <a:pt x="2309350" y="0"/>
                  </a:lnTo>
                  <a:lnTo>
                    <a:pt x="2309350" y="2309350"/>
                  </a:lnTo>
                  <a:lnTo>
                    <a:pt x="0" y="2309350"/>
                  </a:lnTo>
                  <a:lnTo>
                    <a:pt x="0" y="0"/>
                  </a:lnTo>
                  <a:close/>
                </a:path>
              </a:pathLst>
            </a:custGeom>
            <a:blipFill>
              <a:blip r:embed="rId7">
                <a:extLst>
                  <a:ext uri="{96DAC541-7B7A-43D3-8B79-37D633B846F1}">
                    <asvg:svgBlip xmlns:asvg="http://schemas.microsoft.com/office/drawing/2016/SVG/main" r:embed="rId8"/>
                  </a:ext>
                </a:extLst>
              </a:blip>
              <a:stretch>
                <a:fillRect/>
              </a:stretch>
            </a:blipFill>
          </p:spPr>
          <p:txBody>
            <a:bodyPr/>
            <a:lstStyle/>
            <a:p>
              <a:endParaRPr lang="fr-FR"/>
            </a:p>
          </p:txBody>
        </p:sp>
      </p:grpSp>
      <p:sp>
        <p:nvSpPr>
          <p:cNvPr id="20" name="TextBox 20"/>
          <p:cNvSpPr txBox="1"/>
          <p:nvPr/>
        </p:nvSpPr>
        <p:spPr>
          <a:xfrm>
            <a:off x="14562071" y="8818986"/>
            <a:ext cx="2949431" cy="744347"/>
          </a:xfrm>
          <a:prstGeom prst="rect">
            <a:avLst/>
          </a:prstGeom>
        </p:spPr>
        <p:txBody>
          <a:bodyPr lIns="0" tIns="0" rIns="0" bIns="0" rtlCol="0" anchor="t">
            <a:spAutoFit/>
          </a:bodyPr>
          <a:lstStyle/>
          <a:p>
            <a:pPr algn="ctr">
              <a:lnSpc>
                <a:spcPts val="3113"/>
              </a:lnSpc>
              <a:spcBef>
                <a:spcPct val="0"/>
              </a:spcBef>
            </a:pPr>
            <a:r>
              <a:rPr lang="en-US" sz="2224">
                <a:solidFill>
                  <a:srgbClr val="1D2E58"/>
                </a:solidFill>
                <a:latin typeface="Open Sans"/>
                <a:ea typeface="Open Sans"/>
                <a:cs typeface="Open Sans"/>
                <a:sym typeface="Open Sans"/>
              </a:rPr>
              <a:t>Pus d’info en scannant le QR code </a:t>
            </a:r>
          </a:p>
        </p:txBody>
      </p:sp>
      <p:sp>
        <p:nvSpPr>
          <p:cNvPr id="21" name="TextBox 21"/>
          <p:cNvSpPr txBox="1"/>
          <p:nvPr/>
        </p:nvSpPr>
        <p:spPr>
          <a:xfrm>
            <a:off x="1516358" y="4573246"/>
            <a:ext cx="12821171" cy="530111"/>
          </a:xfrm>
          <a:prstGeom prst="rect">
            <a:avLst/>
          </a:prstGeom>
        </p:spPr>
        <p:txBody>
          <a:bodyPr lIns="0" tIns="0" rIns="0" bIns="0" rtlCol="0" anchor="t">
            <a:spAutoFit/>
          </a:bodyPr>
          <a:lstStyle/>
          <a:p>
            <a:pPr marL="0" lvl="0" indent="0" algn="just">
              <a:lnSpc>
                <a:spcPts val="3977"/>
              </a:lnSpc>
              <a:spcBef>
                <a:spcPct val="0"/>
              </a:spcBef>
            </a:pPr>
            <a:r>
              <a:rPr lang="en-US" sz="3370" u="none" strike="noStrike" spc="134">
                <a:solidFill>
                  <a:srgbClr val="FFFFFF"/>
                </a:solidFill>
                <a:latin typeface="Acherus Grotesque"/>
                <a:ea typeface="Acherus Grotesque"/>
                <a:cs typeface="Acherus Grotesque"/>
                <a:sym typeface="Acherus Grotesque"/>
              </a:rPr>
              <a:t>Réservez un stand de 6, 12, 24 m²</a:t>
            </a:r>
          </a:p>
        </p:txBody>
      </p:sp>
      <p:sp>
        <p:nvSpPr>
          <p:cNvPr id="22" name="TextBox 22"/>
          <p:cNvSpPr txBox="1"/>
          <p:nvPr/>
        </p:nvSpPr>
        <p:spPr>
          <a:xfrm>
            <a:off x="1516358" y="5321599"/>
            <a:ext cx="11038897" cy="1032611"/>
          </a:xfrm>
          <a:prstGeom prst="rect">
            <a:avLst/>
          </a:prstGeom>
        </p:spPr>
        <p:txBody>
          <a:bodyPr lIns="0" tIns="0" rIns="0" bIns="0" rtlCol="0" anchor="t">
            <a:spAutoFit/>
          </a:bodyPr>
          <a:lstStyle/>
          <a:p>
            <a:pPr marL="0" lvl="0" indent="0" algn="l">
              <a:lnSpc>
                <a:spcPts val="3977"/>
              </a:lnSpc>
              <a:spcBef>
                <a:spcPct val="0"/>
              </a:spcBef>
            </a:pPr>
            <a:r>
              <a:rPr lang="en-US" sz="3370" u="none" strike="noStrike" spc="134">
                <a:solidFill>
                  <a:srgbClr val="FFFFFF"/>
                </a:solidFill>
                <a:latin typeface="Acherus Grotesque"/>
                <a:ea typeface="Acherus Grotesque"/>
                <a:cs typeface="Acherus Grotesque"/>
                <a:sym typeface="Acherus Grotesque"/>
              </a:rPr>
              <a:t>Participer à l’appel à contribution pour mettre votre projet au cœur d’un atelier  </a:t>
            </a:r>
          </a:p>
        </p:txBody>
      </p:sp>
      <p:sp>
        <p:nvSpPr>
          <p:cNvPr id="23" name="TextBox 23"/>
          <p:cNvSpPr txBox="1"/>
          <p:nvPr/>
        </p:nvSpPr>
        <p:spPr>
          <a:xfrm>
            <a:off x="1028700" y="2386942"/>
            <a:ext cx="13452755" cy="1182139"/>
          </a:xfrm>
          <a:prstGeom prst="rect">
            <a:avLst/>
          </a:prstGeom>
        </p:spPr>
        <p:txBody>
          <a:bodyPr lIns="0" tIns="0" rIns="0" bIns="0" rtlCol="0" anchor="t">
            <a:spAutoFit/>
          </a:bodyPr>
          <a:lstStyle/>
          <a:p>
            <a:pPr marL="0" lvl="0" indent="0" algn="l">
              <a:lnSpc>
                <a:spcPts val="4718"/>
              </a:lnSpc>
              <a:spcBef>
                <a:spcPct val="0"/>
              </a:spcBef>
            </a:pPr>
            <a:r>
              <a:rPr lang="en-US" sz="3370" b="1" u="none" strike="noStrike">
                <a:solidFill>
                  <a:srgbClr val="FD5A51"/>
                </a:solidFill>
                <a:latin typeface="Acherus Grotesque Bold"/>
                <a:ea typeface="Acherus Grotesque Bold"/>
                <a:cs typeface="Acherus Grotesque Bold"/>
                <a:sym typeface="Acherus Grotesque Bold"/>
              </a:rPr>
              <a:t>Vous souhaitez offrir à votre structure une tribune d’ampleur nationale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1D2E58"/>
        </a:solidFill>
        <a:effectLst/>
      </p:bgPr>
    </p:bg>
    <p:spTree>
      <p:nvGrpSpPr>
        <p:cNvPr id="1" name=""/>
        <p:cNvGrpSpPr/>
        <p:nvPr/>
      </p:nvGrpSpPr>
      <p:grpSpPr>
        <a:xfrm>
          <a:off x="0" y="0"/>
          <a:ext cx="0" cy="0"/>
          <a:chOff x="0" y="0"/>
          <a:chExt cx="0" cy="0"/>
        </a:xfrm>
      </p:grpSpPr>
      <p:grpSp>
        <p:nvGrpSpPr>
          <p:cNvPr id="2" name="Group 2"/>
          <p:cNvGrpSpPr>
            <a:grpSpLocks noChangeAspect="1"/>
          </p:cNvGrpSpPr>
          <p:nvPr/>
        </p:nvGrpSpPr>
        <p:grpSpPr>
          <a:xfrm>
            <a:off x="1160626" y="619155"/>
            <a:ext cx="3010029" cy="2854410"/>
            <a:chOff x="0" y="0"/>
            <a:chExt cx="476809" cy="452145"/>
          </a:xfrm>
        </p:grpSpPr>
        <p:sp>
          <p:nvSpPr>
            <p:cNvPr id="3" name="Freeform 3"/>
            <p:cNvSpPr/>
            <p:nvPr/>
          </p:nvSpPr>
          <p:spPr>
            <a:xfrm>
              <a:off x="63500" y="63500"/>
              <a:ext cx="163322" cy="160401"/>
            </a:xfrm>
            <a:custGeom>
              <a:avLst/>
              <a:gdLst/>
              <a:ahLst/>
              <a:cxnLst/>
              <a:rect l="l" t="t" r="r" b="b"/>
              <a:pathLst>
                <a:path w="163322" h="160401">
                  <a:moveTo>
                    <a:pt x="81788" y="160401"/>
                  </a:moveTo>
                  <a:cubicBezTo>
                    <a:pt x="124968" y="160401"/>
                    <a:pt x="160401" y="144907"/>
                    <a:pt x="163322" y="93345"/>
                  </a:cubicBezTo>
                  <a:lnTo>
                    <a:pt x="115443" y="93345"/>
                  </a:lnTo>
                  <a:cubicBezTo>
                    <a:pt x="111125" y="108331"/>
                    <a:pt x="97790" y="113665"/>
                    <a:pt x="81788" y="113665"/>
                  </a:cubicBezTo>
                  <a:cubicBezTo>
                    <a:pt x="62738" y="113284"/>
                    <a:pt x="46736" y="103886"/>
                    <a:pt x="46736" y="80264"/>
                  </a:cubicBezTo>
                  <a:cubicBezTo>
                    <a:pt x="46736" y="56642"/>
                    <a:pt x="62738" y="47244"/>
                    <a:pt x="81788" y="46990"/>
                  </a:cubicBezTo>
                  <a:cubicBezTo>
                    <a:pt x="97790" y="46990"/>
                    <a:pt x="111125" y="52197"/>
                    <a:pt x="115443" y="67183"/>
                  </a:cubicBezTo>
                  <a:lnTo>
                    <a:pt x="163322" y="67183"/>
                  </a:lnTo>
                  <a:cubicBezTo>
                    <a:pt x="160401" y="15621"/>
                    <a:pt x="124841" y="127"/>
                    <a:pt x="81788" y="0"/>
                  </a:cubicBezTo>
                  <a:cubicBezTo>
                    <a:pt x="36830" y="254"/>
                    <a:pt x="0" y="17018"/>
                    <a:pt x="0" y="79883"/>
                  </a:cubicBezTo>
                  <a:cubicBezTo>
                    <a:pt x="0" y="142748"/>
                    <a:pt x="36830" y="160274"/>
                    <a:pt x="81788" y="160401"/>
                  </a:cubicBezTo>
                </a:path>
              </a:pathLst>
            </a:custGeom>
            <a:solidFill>
              <a:srgbClr val="FFFFFF"/>
            </a:solidFill>
          </p:spPr>
          <p:txBody>
            <a:bodyPr/>
            <a:lstStyle/>
            <a:p>
              <a:endParaRPr lang="fr-FR"/>
            </a:p>
          </p:txBody>
        </p:sp>
        <p:sp>
          <p:nvSpPr>
            <p:cNvPr id="4" name="Freeform 4"/>
            <p:cNvSpPr/>
            <p:nvPr/>
          </p:nvSpPr>
          <p:spPr>
            <a:xfrm>
              <a:off x="73279" y="234823"/>
              <a:ext cx="159258" cy="153797"/>
            </a:xfrm>
            <a:custGeom>
              <a:avLst/>
              <a:gdLst/>
              <a:ahLst/>
              <a:cxnLst/>
              <a:rect l="l" t="t" r="r" b="b"/>
              <a:pathLst>
                <a:path w="159258" h="153797">
                  <a:moveTo>
                    <a:pt x="107442" y="117221"/>
                  </a:moveTo>
                  <a:lnTo>
                    <a:pt x="46990" y="117221"/>
                  </a:lnTo>
                  <a:lnTo>
                    <a:pt x="46990" y="96647"/>
                  </a:lnTo>
                  <a:lnTo>
                    <a:pt x="107442" y="96647"/>
                  </a:lnTo>
                  <a:cubicBezTo>
                    <a:pt x="111506" y="96647"/>
                    <a:pt x="114808" y="101854"/>
                    <a:pt x="114808" y="106934"/>
                  </a:cubicBezTo>
                  <a:lnTo>
                    <a:pt x="111506" y="117221"/>
                  </a:lnTo>
                  <a:moveTo>
                    <a:pt x="46990" y="36576"/>
                  </a:moveTo>
                  <a:lnTo>
                    <a:pt x="98679" y="36576"/>
                  </a:lnTo>
                  <a:cubicBezTo>
                    <a:pt x="102743" y="36576"/>
                    <a:pt x="106045" y="41783"/>
                    <a:pt x="106045" y="46863"/>
                  </a:cubicBezTo>
                  <a:lnTo>
                    <a:pt x="102743" y="57277"/>
                  </a:lnTo>
                  <a:lnTo>
                    <a:pt x="46990" y="57277"/>
                  </a:lnTo>
                  <a:close/>
                  <a:moveTo>
                    <a:pt x="136144" y="74295"/>
                  </a:moveTo>
                  <a:cubicBezTo>
                    <a:pt x="144780" y="67310"/>
                    <a:pt x="150114" y="56007"/>
                    <a:pt x="150114" y="41275"/>
                  </a:cubicBezTo>
                  <a:cubicBezTo>
                    <a:pt x="150368" y="14478"/>
                    <a:pt x="132715" y="0"/>
                    <a:pt x="111887" y="127"/>
                  </a:cubicBezTo>
                  <a:lnTo>
                    <a:pt x="0" y="127"/>
                  </a:lnTo>
                  <a:lnTo>
                    <a:pt x="0" y="153797"/>
                  </a:lnTo>
                  <a:lnTo>
                    <a:pt x="120777" y="153797"/>
                  </a:lnTo>
                  <a:cubicBezTo>
                    <a:pt x="141478" y="153797"/>
                    <a:pt x="159258" y="139319"/>
                    <a:pt x="159004" y="112522"/>
                  </a:cubicBezTo>
                  <a:cubicBezTo>
                    <a:pt x="159004" y="93218"/>
                    <a:pt x="149860" y="79883"/>
                    <a:pt x="136271" y="74295"/>
                  </a:cubicBezTo>
                </a:path>
              </a:pathLst>
            </a:custGeom>
            <a:solidFill>
              <a:srgbClr val="FFFFFF"/>
            </a:solidFill>
          </p:spPr>
          <p:txBody>
            <a:bodyPr/>
            <a:lstStyle/>
            <a:p>
              <a:endParaRPr lang="fr-FR"/>
            </a:p>
          </p:txBody>
        </p:sp>
        <p:sp>
          <p:nvSpPr>
            <p:cNvPr id="5" name="Freeform 5"/>
            <p:cNvSpPr/>
            <p:nvPr/>
          </p:nvSpPr>
          <p:spPr>
            <a:xfrm>
              <a:off x="241427" y="66294"/>
              <a:ext cx="160782" cy="154178"/>
            </a:xfrm>
            <a:custGeom>
              <a:avLst/>
              <a:gdLst/>
              <a:ahLst/>
              <a:cxnLst/>
              <a:rect l="l" t="t" r="r" b="b"/>
              <a:pathLst>
                <a:path w="160782" h="154178">
                  <a:moveTo>
                    <a:pt x="47117" y="60071"/>
                  </a:moveTo>
                  <a:lnTo>
                    <a:pt x="107823" y="154178"/>
                  </a:lnTo>
                  <a:lnTo>
                    <a:pt x="160782" y="154178"/>
                  </a:lnTo>
                  <a:lnTo>
                    <a:pt x="160782" y="0"/>
                  </a:lnTo>
                  <a:lnTo>
                    <a:pt x="113665" y="0"/>
                  </a:lnTo>
                  <a:lnTo>
                    <a:pt x="113665" y="81661"/>
                  </a:lnTo>
                  <a:lnTo>
                    <a:pt x="64770" y="0"/>
                  </a:lnTo>
                  <a:lnTo>
                    <a:pt x="0" y="0"/>
                  </a:lnTo>
                  <a:lnTo>
                    <a:pt x="0" y="154178"/>
                  </a:lnTo>
                  <a:lnTo>
                    <a:pt x="46990" y="154178"/>
                  </a:lnTo>
                  <a:close/>
                </a:path>
              </a:pathLst>
            </a:custGeom>
            <a:solidFill>
              <a:srgbClr val="FFFFFF"/>
            </a:solidFill>
          </p:spPr>
          <p:txBody>
            <a:bodyPr/>
            <a:lstStyle/>
            <a:p>
              <a:endParaRPr lang="fr-FR"/>
            </a:p>
          </p:txBody>
        </p:sp>
        <p:sp>
          <p:nvSpPr>
            <p:cNvPr id="6" name="Freeform 6"/>
            <p:cNvSpPr/>
            <p:nvPr/>
          </p:nvSpPr>
          <p:spPr>
            <a:xfrm>
              <a:off x="241427" y="234315"/>
              <a:ext cx="172085" cy="154686"/>
            </a:xfrm>
            <a:custGeom>
              <a:avLst/>
              <a:gdLst/>
              <a:ahLst/>
              <a:cxnLst/>
              <a:rect l="l" t="t" r="r" b="b"/>
              <a:pathLst>
                <a:path w="172085" h="154686">
                  <a:moveTo>
                    <a:pt x="114554" y="635"/>
                  </a:moveTo>
                  <a:lnTo>
                    <a:pt x="0" y="635"/>
                  </a:lnTo>
                  <a:lnTo>
                    <a:pt x="0" y="154178"/>
                  </a:lnTo>
                  <a:lnTo>
                    <a:pt x="114554" y="154178"/>
                  </a:lnTo>
                  <a:cubicBezTo>
                    <a:pt x="147574" y="154686"/>
                    <a:pt x="172085" y="119126"/>
                    <a:pt x="171831" y="77343"/>
                  </a:cubicBezTo>
                  <a:cubicBezTo>
                    <a:pt x="172085" y="35433"/>
                    <a:pt x="147574" y="0"/>
                    <a:pt x="114554" y="508"/>
                  </a:cubicBezTo>
                  <a:moveTo>
                    <a:pt x="103251" y="117602"/>
                  </a:moveTo>
                  <a:lnTo>
                    <a:pt x="46101" y="117602"/>
                  </a:lnTo>
                  <a:lnTo>
                    <a:pt x="46101" y="37084"/>
                  </a:lnTo>
                  <a:lnTo>
                    <a:pt x="103251" y="37084"/>
                  </a:lnTo>
                  <a:cubicBezTo>
                    <a:pt x="126238" y="37084"/>
                    <a:pt x="120396" y="75184"/>
                    <a:pt x="143891" y="75184"/>
                  </a:cubicBezTo>
                  <a:lnTo>
                    <a:pt x="143891" y="76327"/>
                  </a:lnTo>
                  <a:cubicBezTo>
                    <a:pt x="120396" y="76327"/>
                    <a:pt x="126238" y="117729"/>
                    <a:pt x="103251" y="117729"/>
                  </a:cubicBezTo>
                </a:path>
              </a:pathLst>
            </a:custGeom>
            <a:solidFill>
              <a:srgbClr val="3AB894"/>
            </a:solidFill>
          </p:spPr>
          <p:txBody>
            <a:bodyPr/>
            <a:lstStyle/>
            <a:p>
              <a:endParaRPr lang="fr-FR"/>
            </a:p>
          </p:txBody>
        </p:sp>
      </p:grpSp>
      <p:sp>
        <p:nvSpPr>
          <p:cNvPr id="7" name="Freeform 7"/>
          <p:cNvSpPr/>
          <p:nvPr/>
        </p:nvSpPr>
        <p:spPr>
          <a:xfrm>
            <a:off x="3854637" y="955842"/>
            <a:ext cx="1930539" cy="2181036"/>
          </a:xfrm>
          <a:custGeom>
            <a:avLst/>
            <a:gdLst/>
            <a:ahLst/>
            <a:cxnLst/>
            <a:rect l="l" t="t" r="r" b="b"/>
            <a:pathLst>
              <a:path w="1930539" h="2181036">
                <a:moveTo>
                  <a:pt x="0" y="0"/>
                </a:moveTo>
                <a:lnTo>
                  <a:pt x="1930539" y="0"/>
                </a:lnTo>
                <a:lnTo>
                  <a:pt x="1930539" y="2181036"/>
                </a:lnTo>
                <a:lnTo>
                  <a:pt x="0" y="2181036"/>
                </a:lnTo>
                <a:lnTo>
                  <a:pt x="0" y="0"/>
                </a:lnTo>
                <a:close/>
              </a:path>
            </a:pathLst>
          </a:custGeom>
          <a:blipFill>
            <a:blip r:embed="rId2"/>
            <a:stretch>
              <a:fillRect l="-137668" t="-3346" b="-13665"/>
            </a:stretch>
          </a:blipFill>
        </p:spPr>
        <p:txBody>
          <a:bodyPr/>
          <a:lstStyle/>
          <a:p>
            <a:endParaRPr lang="fr-FR"/>
          </a:p>
        </p:txBody>
      </p:sp>
      <p:sp>
        <p:nvSpPr>
          <p:cNvPr id="8" name="Freeform 8"/>
          <p:cNvSpPr/>
          <p:nvPr/>
        </p:nvSpPr>
        <p:spPr>
          <a:xfrm>
            <a:off x="352128" y="4070260"/>
            <a:ext cx="3090601" cy="5611398"/>
          </a:xfrm>
          <a:custGeom>
            <a:avLst/>
            <a:gdLst/>
            <a:ahLst/>
            <a:cxnLst/>
            <a:rect l="l" t="t" r="r" b="b"/>
            <a:pathLst>
              <a:path w="3090601" h="5611398">
                <a:moveTo>
                  <a:pt x="0" y="0"/>
                </a:moveTo>
                <a:lnTo>
                  <a:pt x="3090600" y="0"/>
                </a:lnTo>
                <a:lnTo>
                  <a:pt x="3090600" y="5611399"/>
                </a:lnTo>
                <a:lnTo>
                  <a:pt x="0" y="5611399"/>
                </a:lnTo>
                <a:lnTo>
                  <a:pt x="0" y="0"/>
                </a:lnTo>
                <a:close/>
              </a:path>
            </a:pathLst>
          </a:custGeom>
          <a:blipFill>
            <a:blip r:embed="rId3">
              <a:extLst>
                <a:ext uri="{96DAC541-7B7A-43D3-8B79-37D633B846F1}">
                  <asvg:svgBlip xmlns:asvg="http://schemas.microsoft.com/office/drawing/2016/SVG/main" r:embed="rId4"/>
                </a:ext>
              </a:extLst>
            </a:blip>
            <a:stretch>
              <a:fillRect l="-27797" r="-1053102"/>
            </a:stretch>
          </a:blipFill>
        </p:spPr>
        <p:txBody>
          <a:bodyPr/>
          <a:lstStyle/>
          <a:p>
            <a:endParaRPr lang="fr-FR"/>
          </a:p>
        </p:txBody>
      </p:sp>
      <p:sp>
        <p:nvSpPr>
          <p:cNvPr id="9" name="Freeform 9"/>
          <p:cNvSpPr/>
          <p:nvPr/>
        </p:nvSpPr>
        <p:spPr>
          <a:xfrm>
            <a:off x="10686226" y="4811834"/>
            <a:ext cx="4072944" cy="1404906"/>
          </a:xfrm>
          <a:custGeom>
            <a:avLst/>
            <a:gdLst/>
            <a:ahLst/>
            <a:cxnLst/>
            <a:rect l="l" t="t" r="r" b="b"/>
            <a:pathLst>
              <a:path w="4072944" h="1404906">
                <a:moveTo>
                  <a:pt x="0" y="0"/>
                </a:moveTo>
                <a:lnTo>
                  <a:pt x="4072944" y="0"/>
                </a:lnTo>
                <a:lnTo>
                  <a:pt x="4072944" y="1404906"/>
                </a:lnTo>
                <a:lnTo>
                  <a:pt x="0" y="1404906"/>
                </a:lnTo>
                <a:lnTo>
                  <a:pt x="0" y="0"/>
                </a:lnTo>
                <a:close/>
              </a:path>
            </a:pathLst>
          </a:custGeom>
          <a:blipFill>
            <a:blip r:embed="rId5"/>
            <a:stretch>
              <a:fillRect l="-6842" r="-7375"/>
            </a:stretch>
          </a:blipFill>
        </p:spPr>
        <p:txBody>
          <a:bodyPr/>
          <a:lstStyle/>
          <a:p>
            <a:endParaRPr lang="fr-FR"/>
          </a:p>
        </p:txBody>
      </p:sp>
      <p:sp>
        <p:nvSpPr>
          <p:cNvPr id="10" name="TextBox 10"/>
          <p:cNvSpPr txBox="1"/>
          <p:nvPr/>
        </p:nvSpPr>
        <p:spPr>
          <a:xfrm>
            <a:off x="4863789" y="3984535"/>
            <a:ext cx="3954188" cy="594276"/>
          </a:xfrm>
          <a:prstGeom prst="rect">
            <a:avLst/>
          </a:prstGeom>
        </p:spPr>
        <p:txBody>
          <a:bodyPr lIns="0" tIns="0" rIns="0" bIns="0" rtlCol="0" anchor="t">
            <a:spAutoFit/>
          </a:bodyPr>
          <a:lstStyle/>
          <a:p>
            <a:pPr algn="l">
              <a:lnSpc>
                <a:spcPts val="4793"/>
              </a:lnSpc>
              <a:spcBef>
                <a:spcPct val="0"/>
              </a:spcBef>
            </a:pPr>
            <a:r>
              <a:rPr lang="en-US" sz="3423">
                <a:solidFill>
                  <a:srgbClr val="FFFFFF"/>
                </a:solidFill>
                <a:latin typeface="Acherus Grotesque"/>
                <a:ea typeface="Acherus Grotesque"/>
                <a:cs typeface="Acherus Grotesque"/>
                <a:sym typeface="Acherus Grotesque"/>
              </a:rPr>
              <a:t>Un évènement du</a:t>
            </a:r>
          </a:p>
        </p:txBody>
      </p:sp>
      <p:grpSp>
        <p:nvGrpSpPr>
          <p:cNvPr id="11" name="Group 11"/>
          <p:cNvGrpSpPr/>
          <p:nvPr/>
        </p:nvGrpSpPr>
        <p:grpSpPr>
          <a:xfrm>
            <a:off x="4915456" y="4633808"/>
            <a:ext cx="2011233" cy="1321051"/>
            <a:chOff x="0" y="0"/>
            <a:chExt cx="2681644" cy="1761402"/>
          </a:xfrm>
        </p:grpSpPr>
        <p:sp>
          <p:nvSpPr>
            <p:cNvPr id="12" name="Freeform 12"/>
            <p:cNvSpPr/>
            <p:nvPr/>
          </p:nvSpPr>
          <p:spPr>
            <a:xfrm>
              <a:off x="0" y="0"/>
              <a:ext cx="2681644" cy="1761402"/>
            </a:xfrm>
            <a:custGeom>
              <a:avLst/>
              <a:gdLst/>
              <a:ahLst/>
              <a:cxnLst/>
              <a:rect l="l" t="t" r="r" b="b"/>
              <a:pathLst>
                <a:path w="2681644" h="1761402">
                  <a:moveTo>
                    <a:pt x="0" y="0"/>
                  </a:moveTo>
                  <a:lnTo>
                    <a:pt x="2681644" y="0"/>
                  </a:lnTo>
                  <a:lnTo>
                    <a:pt x="2681644" y="1761402"/>
                  </a:lnTo>
                  <a:lnTo>
                    <a:pt x="0" y="1761402"/>
                  </a:lnTo>
                  <a:lnTo>
                    <a:pt x="0" y="0"/>
                  </a:lnTo>
                  <a:close/>
                </a:path>
              </a:pathLst>
            </a:custGeom>
            <a:blipFill>
              <a:blip r:embed="rId6"/>
              <a:stretch>
                <a:fillRect/>
              </a:stretch>
            </a:blipFill>
          </p:spPr>
          <p:txBody>
            <a:bodyPr/>
            <a:lstStyle/>
            <a:p>
              <a:endParaRPr lang="fr-FR"/>
            </a:p>
          </p:txBody>
        </p:sp>
        <p:sp>
          <p:nvSpPr>
            <p:cNvPr id="13" name="Freeform 13"/>
            <p:cNvSpPr/>
            <p:nvPr/>
          </p:nvSpPr>
          <p:spPr>
            <a:xfrm>
              <a:off x="1508580" y="981796"/>
              <a:ext cx="1173064" cy="779605"/>
            </a:xfrm>
            <a:custGeom>
              <a:avLst/>
              <a:gdLst/>
              <a:ahLst/>
              <a:cxnLst/>
              <a:rect l="l" t="t" r="r" b="b"/>
              <a:pathLst>
                <a:path w="1173064" h="779605">
                  <a:moveTo>
                    <a:pt x="0" y="0"/>
                  </a:moveTo>
                  <a:lnTo>
                    <a:pt x="1173064" y="0"/>
                  </a:lnTo>
                  <a:lnTo>
                    <a:pt x="1173064" y="779606"/>
                  </a:lnTo>
                  <a:lnTo>
                    <a:pt x="0" y="779606"/>
                  </a:lnTo>
                  <a:lnTo>
                    <a:pt x="0" y="0"/>
                  </a:lnTo>
                  <a:close/>
                </a:path>
              </a:pathLst>
            </a:custGeom>
            <a:blipFill>
              <a:blip r:embed="rId7"/>
              <a:stretch>
                <a:fillRect l="-128601" t="-125935"/>
              </a:stretch>
            </a:blipFill>
          </p:spPr>
          <p:txBody>
            <a:bodyPr/>
            <a:lstStyle/>
            <a:p>
              <a:endParaRPr lang="fr-FR"/>
            </a:p>
          </p:txBody>
        </p:sp>
      </p:grpSp>
      <p:sp>
        <p:nvSpPr>
          <p:cNvPr id="14" name="TextBox 14"/>
          <p:cNvSpPr txBox="1"/>
          <p:nvPr/>
        </p:nvSpPr>
        <p:spPr>
          <a:xfrm>
            <a:off x="14007913" y="1009650"/>
            <a:ext cx="3251387" cy="869787"/>
          </a:xfrm>
          <a:prstGeom prst="rect">
            <a:avLst/>
          </a:prstGeom>
        </p:spPr>
        <p:txBody>
          <a:bodyPr lIns="0" tIns="0" rIns="0" bIns="0" rtlCol="0" anchor="t">
            <a:spAutoFit/>
          </a:bodyPr>
          <a:lstStyle/>
          <a:p>
            <a:pPr marL="0" lvl="0" indent="0" algn="r">
              <a:lnSpc>
                <a:spcPts val="3403"/>
              </a:lnSpc>
            </a:pPr>
            <a:r>
              <a:rPr lang="en-US" sz="2835" b="1" u="none" strike="noStrike">
                <a:solidFill>
                  <a:srgbClr val="FFFFFF"/>
                </a:solidFill>
                <a:latin typeface="Acherus Grotesque Bold"/>
                <a:ea typeface="Acherus Grotesque Bold"/>
                <a:cs typeface="Acherus Grotesque Bold"/>
                <a:sym typeface="Acherus Grotesque Bold"/>
              </a:rPr>
              <a:t>4-5 sept. 2025</a:t>
            </a:r>
          </a:p>
          <a:p>
            <a:pPr marL="0" lvl="0" indent="0" algn="r">
              <a:lnSpc>
                <a:spcPts val="3403"/>
              </a:lnSpc>
            </a:pPr>
            <a:r>
              <a:rPr lang="en-US" sz="2835" b="1" u="none" strike="noStrike">
                <a:solidFill>
                  <a:srgbClr val="FD5A51"/>
                </a:solidFill>
                <a:latin typeface="Acherus Grotesque Bold"/>
                <a:ea typeface="Acherus Grotesque Bold"/>
                <a:cs typeface="Acherus Grotesque Bold"/>
                <a:sym typeface="Acherus Grotesque Bold"/>
              </a:rPr>
              <a:t>Lille Grand Palais</a:t>
            </a:r>
          </a:p>
        </p:txBody>
      </p:sp>
      <p:sp>
        <p:nvSpPr>
          <p:cNvPr id="15" name="TextBox 15"/>
          <p:cNvSpPr txBox="1"/>
          <p:nvPr/>
        </p:nvSpPr>
        <p:spPr>
          <a:xfrm>
            <a:off x="10686226" y="4031898"/>
            <a:ext cx="3077951" cy="606396"/>
          </a:xfrm>
          <a:prstGeom prst="rect">
            <a:avLst/>
          </a:prstGeom>
        </p:spPr>
        <p:txBody>
          <a:bodyPr lIns="0" tIns="0" rIns="0" bIns="0" rtlCol="0" anchor="t">
            <a:spAutoFit/>
          </a:bodyPr>
          <a:lstStyle/>
          <a:p>
            <a:pPr marL="0" lvl="0" indent="0" algn="l">
              <a:lnSpc>
                <a:spcPts val="4793"/>
              </a:lnSpc>
              <a:spcBef>
                <a:spcPct val="0"/>
              </a:spcBef>
            </a:pPr>
            <a:r>
              <a:rPr lang="en-US" sz="3423" u="none" strike="noStrike">
                <a:solidFill>
                  <a:srgbClr val="FFFFFF"/>
                </a:solidFill>
                <a:latin typeface="Acherus Grotesque"/>
                <a:ea typeface="Acherus Grotesque"/>
                <a:cs typeface="Acherus Grotesque"/>
                <a:sym typeface="Acherus Grotesque"/>
              </a:rPr>
              <a:t>Organisé par</a:t>
            </a:r>
          </a:p>
        </p:txBody>
      </p:sp>
      <p:grpSp>
        <p:nvGrpSpPr>
          <p:cNvPr id="16" name="Group 16"/>
          <p:cNvGrpSpPr/>
          <p:nvPr/>
        </p:nvGrpSpPr>
        <p:grpSpPr>
          <a:xfrm>
            <a:off x="0" y="9224455"/>
            <a:ext cx="18288000" cy="829464"/>
            <a:chOff x="0" y="0"/>
            <a:chExt cx="3480383" cy="157855"/>
          </a:xfrm>
        </p:grpSpPr>
        <p:sp>
          <p:nvSpPr>
            <p:cNvPr id="17" name="Freeform 17"/>
            <p:cNvSpPr/>
            <p:nvPr/>
          </p:nvSpPr>
          <p:spPr>
            <a:xfrm>
              <a:off x="0" y="0"/>
              <a:ext cx="3480383" cy="157855"/>
            </a:xfrm>
            <a:custGeom>
              <a:avLst/>
              <a:gdLst/>
              <a:ahLst/>
              <a:cxnLst/>
              <a:rect l="l" t="t" r="r" b="b"/>
              <a:pathLst>
                <a:path w="3480383" h="157855">
                  <a:moveTo>
                    <a:pt x="0" y="0"/>
                  </a:moveTo>
                  <a:lnTo>
                    <a:pt x="3480383" y="0"/>
                  </a:lnTo>
                  <a:lnTo>
                    <a:pt x="3480383" y="157855"/>
                  </a:lnTo>
                  <a:lnTo>
                    <a:pt x="0" y="157855"/>
                  </a:lnTo>
                  <a:close/>
                </a:path>
              </a:pathLst>
            </a:custGeom>
            <a:solidFill>
              <a:srgbClr val="FD5A51"/>
            </a:solidFill>
          </p:spPr>
          <p:txBody>
            <a:bodyPr/>
            <a:lstStyle/>
            <a:p>
              <a:endParaRPr lang="fr-FR"/>
            </a:p>
          </p:txBody>
        </p:sp>
        <p:sp>
          <p:nvSpPr>
            <p:cNvPr id="18" name="TextBox 18"/>
            <p:cNvSpPr txBox="1"/>
            <p:nvPr/>
          </p:nvSpPr>
          <p:spPr>
            <a:xfrm>
              <a:off x="0" y="-9525"/>
              <a:ext cx="3480383" cy="167380"/>
            </a:xfrm>
            <a:prstGeom prst="rect">
              <a:avLst/>
            </a:prstGeom>
          </p:spPr>
          <p:txBody>
            <a:bodyPr lIns="38360" tIns="38360" rIns="38360" bIns="38360" rtlCol="0" anchor="ctr"/>
            <a:lstStyle/>
            <a:p>
              <a:pPr algn="ctr">
                <a:lnSpc>
                  <a:spcPts val="1109"/>
                </a:lnSpc>
              </a:pPr>
              <a:endParaRPr/>
            </a:p>
          </p:txBody>
        </p:sp>
      </p:grpSp>
      <p:grpSp>
        <p:nvGrpSpPr>
          <p:cNvPr id="19" name="Group 19"/>
          <p:cNvGrpSpPr/>
          <p:nvPr/>
        </p:nvGrpSpPr>
        <p:grpSpPr>
          <a:xfrm>
            <a:off x="-362078" y="9315464"/>
            <a:ext cx="19380764" cy="976406"/>
            <a:chOff x="0" y="0"/>
            <a:chExt cx="4665871" cy="235067"/>
          </a:xfrm>
        </p:grpSpPr>
        <p:sp>
          <p:nvSpPr>
            <p:cNvPr id="20" name="Freeform 20"/>
            <p:cNvSpPr/>
            <p:nvPr/>
          </p:nvSpPr>
          <p:spPr>
            <a:xfrm>
              <a:off x="0" y="0"/>
              <a:ext cx="4665871" cy="235067"/>
            </a:xfrm>
            <a:custGeom>
              <a:avLst/>
              <a:gdLst/>
              <a:ahLst/>
              <a:cxnLst/>
              <a:rect l="l" t="t" r="r" b="b"/>
              <a:pathLst>
                <a:path w="4665871" h="235067">
                  <a:moveTo>
                    <a:pt x="0" y="0"/>
                  </a:moveTo>
                  <a:lnTo>
                    <a:pt x="4665871" y="0"/>
                  </a:lnTo>
                  <a:lnTo>
                    <a:pt x="4665871" y="235067"/>
                  </a:lnTo>
                  <a:lnTo>
                    <a:pt x="0" y="235067"/>
                  </a:lnTo>
                  <a:close/>
                </a:path>
              </a:pathLst>
            </a:custGeom>
            <a:solidFill>
              <a:srgbClr val="FFFFFF"/>
            </a:solidFill>
          </p:spPr>
          <p:txBody>
            <a:bodyPr/>
            <a:lstStyle/>
            <a:p>
              <a:endParaRPr lang="fr-FR"/>
            </a:p>
          </p:txBody>
        </p:sp>
        <p:sp>
          <p:nvSpPr>
            <p:cNvPr id="21" name="TextBox 21"/>
            <p:cNvSpPr txBox="1"/>
            <p:nvPr/>
          </p:nvSpPr>
          <p:spPr>
            <a:xfrm>
              <a:off x="0" y="-38100"/>
              <a:ext cx="4665871" cy="273167"/>
            </a:xfrm>
            <a:prstGeom prst="rect">
              <a:avLst/>
            </a:prstGeom>
          </p:spPr>
          <p:txBody>
            <a:bodyPr lIns="75621" tIns="75621" rIns="75621" bIns="75621" rtlCol="0" anchor="ctr"/>
            <a:lstStyle/>
            <a:p>
              <a:pPr algn="ctr">
                <a:lnSpc>
                  <a:spcPts val="2917"/>
                </a:lnSpc>
              </a:pPr>
              <a:endParaRPr/>
            </a:p>
          </p:txBody>
        </p:sp>
      </p:grpSp>
      <p:sp>
        <p:nvSpPr>
          <p:cNvPr id="22" name="Freeform 22"/>
          <p:cNvSpPr/>
          <p:nvPr/>
        </p:nvSpPr>
        <p:spPr>
          <a:xfrm>
            <a:off x="1474777" y="9361539"/>
            <a:ext cx="1730396" cy="925461"/>
          </a:xfrm>
          <a:custGeom>
            <a:avLst/>
            <a:gdLst/>
            <a:ahLst/>
            <a:cxnLst/>
            <a:rect l="l" t="t" r="r" b="b"/>
            <a:pathLst>
              <a:path w="1730396" h="925461">
                <a:moveTo>
                  <a:pt x="0" y="0"/>
                </a:moveTo>
                <a:lnTo>
                  <a:pt x="1730396" y="0"/>
                </a:lnTo>
                <a:lnTo>
                  <a:pt x="1730396" y="925461"/>
                </a:lnTo>
                <a:lnTo>
                  <a:pt x="0" y="925461"/>
                </a:lnTo>
                <a:lnTo>
                  <a:pt x="0" y="0"/>
                </a:lnTo>
                <a:close/>
              </a:path>
            </a:pathLst>
          </a:custGeom>
          <a:blipFill>
            <a:blip r:embed="rId8"/>
            <a:stretch>
              <a:fillRect l="-345910" r="-382207"/>
            </a:stretch>
          </a:blipFill>
        </p:spPr>
        <p:txBody>
          <a:bodyPr/>
          <a:lstStyle/>
          <a:p>
            <a:endParaRPr lang="fr-FR"/>
          </a:p>
        </p:txBody>
      </p:sp>
      <p:sp>
        <p:nvSpPr>
          <p:cNvPr id="23" name="TextBox 23"/>
          <p:cNvSpPr txBox="1"/>
          <p:nvPr/>
        </p:nvSpPr>
        <p:spPr>
          <a:xfrm>
            <a:off x="4626745" y="8757934"/>
            <a:ext cx="9034510" cy="466521"/>
          </a:xfrm>
          <a:prstGeom prst="rect">
            <a:avLst/>
          </a:prstGeom>
        </p:spPr>
        <p:txBody>
          <a:bodyPr lIns="0" tIns="0" rIns="0" bIns="0" rtlCol="0" anchor="t">
            <a:spAutoFit/>
          </a:bodyPr>
          <a:lstStyle/>
          <a:p>
            <a:pPr algn="ctr">
              <a:lnSpc>
                <a:spcPts val="3751"/>
              </a:lnSpc>
              <a:spcBef>
                <a:spcPct val="0"/>
              </a:spcBef>
            </a:pPr>
            <a:r>
              <a:rPr lang="en-US" sz="2679">
                <a:solidFill>
                  <a:srgbClr val="FFFFFF"/>
                </a:solidFill>
                <a:latin typeface="Acherus Grotesque"/>
                <a:ea typeface="Acherus Grotesque"/>
                <a:cs typeface="Acherus Grotesque"/>
                <a:sym typeface="Acherus Grotesque"/>
              </a:rPr>
              <a:t>Rejoignez les partenaires du Congrès , votre logo ici ! </a:t>
            </a:r>
          </a:p>
        </p:txBody>
      </p:sp>
      <p:sp>
        <p:nvSpPr>
          <p:cNvPr id="24" name="TextBox 24"/>
          <p:cNvSpPr txBox="1"/>
          <p:nvPr/>
        </p:nvSpPr>
        <p:spPr>
          <a:xfrm>
            <a:off x="6687856" y="7656105"/>
            <a:ext cx="6247248" cy="413341"/>
          </a:xfrm>
          <a:prstGeom prst="rect">
            <a:avLst/>
          </a:prstGeom>
        </p:spPr>
        <p:txBody>
          <a:bodyPr lIns="0" tIns="0" rIns="0" bIns="0" rtlCol="0" anchor="t">
            <a:spAutoFit/>
          </a:bodyPr>
          <a:lstStyle/>
          <a:p>
            <a:pPr marL="0" lvl="0" indent="0" algn="ctr">
              <a:lnSpc>
                <a:spcPts val="3161"/>
              </a:lnSpc>
              <a:spcBef>
                <a:spcPct val="0"/>
              </a:spcBef>
            </a:pPr>
            <a:r>
              <a:rPr lang="en-US" sz="2679" b="1" u="none" strike="noStrike" spc="107">
                <a:solidFill>
                  <a:srgbClr val="FFFFFF"/>
                </a:solidFill>
                <a:latin typeface="Acherus Grotesque Bold"/>
                <a:ea typeface="Acherus Grotesque Bold"/>
                <a:cs typeface="Acherus Grotesque Bold"/>
                <a:sym typeface="Acherus Grotesque Bold"/>
              </a:rPr>
              <a:t>www.congresbatimentdurable.com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
          <p:cNvGrpSpPr/>
          <p:nvPr/>
        </p:nvGrpSpPr>
        <p:grpSpPr>
          <a:xfrm>
            <a:off x="-8685061" y="6493247"/>
            <a:ext cx="29319277" cy="3874940"/>
            <a:chOff x="0" y="0"/>
            <a:chExt cx="39092369" cy="5166586"/>
          </a:xfrm>
        </p:grpSpPr>
        <p:sp>
          <p:nvSpPr>
            <p:cNvPr id="3" name="Freeform 3"/>
            <p:cNvSpPr/>
            <p:nvPr/>
          </p:nvSpPr>
          <p:spPr>
            <a:xfrm>
              <a:off x="0" y="0"/>
              <a:ext cx="25588743" cy="5009321"/>
            </a:xfrm>
            <a:custGeom>
              <a:avLst/>
              <a:gdLst/>
              <a:ahLst/>
              <a:cxnLst/>
              <a:rect l="l" t="t" r="r" b="b"/>
              <a:pathLst>
                <a:path w="25588743" h="5009321">
                  <a:moveTo>
                    <a:pt x="0" y="0"/>
                  </a:moveTo>
                  <a:lnTo>
                    <a:pt x="25588743" y="0"/>
                  </a:lnTo>
                  <a:lnTo>
                    <a:pt x="25588743" y="5009321"/>
                  </a:lnTo>
                  <a:lnTo>
                    <a:pt x="0" y="5009321"/>
                  </a:lnTo>
                  <a:lnTo>
                    <a:pt x="0" y="0"/>
                  </a:lnTo>
                  <a:close/>
                </a:path>
              </a:pathLst>
            </a:custGeom>
            <a:blipFill>
              <a:blip r:embed="rId2">
                <a:extLst>
                  <a:ext uri="{96DAC541-7B7A-43D3-8B79-37D633B846F1}">
                    <asvg:svgBlip xmlns:asvg="http://schemas.microsoft.com/office/drawing/2016/SVG/main" r:embed="rId3"/>
                  </a:ext>
                </a:extLst>
              </a:blip>
              <a:stretch>
                <a:fillRect l="-1559" r="-25765"/>
              </a:stretch>
            </a:blipFill>
          </p:spPr>
          <p:txBody>
            <a:bodyPr/>
            <a:lstStyle/>
            <a:p>
              <a:endParaRPr lang="fr-FR"/>
            </a:p>
          </p:txBody>
        </p:sp>
        <p:grpSp>
          <p:nvGrpSpPr>
            <p:cNvPr id="4" name="Group 4"/>
            <p:cNvGrpSpPr/>
            <p:nvPr/>
          </p:nvGrpSpPr>
          <p:grpSpPr>
            <a:xfrm rot="-208629">
              <a:off x="25610767" y="3494670"/>
              <a:ext cx="6826295" cy="933464"/>
              <a:chOff x="0" y="0"/>
              <a:chExt cx="1584494" cy="216672"/>
            </a:xfrm>
          </p:grpSpPr>
          <p:sp>
            <p:nvSpPr>
              <p:cNvPr id="5" name="Freeform 5"/>
              <p:cNvSpPr/>
              <p:nvPr/>
            </p:nvSpPr>
            <p:spPr>
              <a:xfrm>
                <a:off x="0" y="0"/>
                <a:ext cx="1584494" cy="216672"/>
              </a:xfrm>
              <a:custGeom>
                <a:avLst/>
                <a:gdLst/>
                <a:ahLst/>
                <a:cxnLst/>
                <a:rect l="l" t="t" r="r" b="b"/>
                <a:pathLst>
                  <a:path w="1584494" h="216672">
                    <a:moveTo>
                      <a:pt x="792247" y="0"/>
                    </a:moveTo>
                    <a:cubicBezTo>
                      <a:pt x="354701" y="0"/>
                      <a:pt x="0" y="48504"/>
                      <a:pt x="0" y="108336"/>
                    </a:cubicBezTo>
                    <a:cubicBezTo>
                      <a:pt x="0" y="168168"/>
                      <a:pt x="354701" y="216672"/>
                      <a:pt x="792247" y="216672"/>
                    </a:cubicBezTo>
                    <a:cubicBezTo>
                      <a:pt x="1229793" y="216672"/>
                      <a:pt x="1584494" y="168168"/>
                      <a:pt x="1584494" y="108336"/>
                    </a:cubicBezTo>
                    <a:cubicBezTo>
                      <a:pt x="1584494" y="48504"/>
                      <a:pt x="1229793" y="0"/>
                      <a:pt x="792247" y="0"/>
                    </a:cubicBezTo>
                    <a:close/>
                  </a:path>
                </a:pathLst>
              </a:custGeom>
              <a:solidFill>
                <a:srgbClr val="FD5A51"/>
              </a:solidFill>
            </p:spPr>
            <p:txBody>
              <a:bodyPr/>
              <a:lstStyle/>
              <a:p>
                <a:endParaRPr lang="fr-FR"/>
              </a:p>
            </p:txBody>
          </p:sp>
          <p:sp>
            <p:nvSpPr>
              <p:cNvPr id="6" name="TextBox 6"/>
              <p:cNvSpPr txBox="1"/>
              <p:nvPr/>
            </p:nvSpPr>
            <p:spPr>
              <a:xfrm>
                <a:off x="148546" y="20313"/>
                <a:ext cx="1287401" cy="176046"/>
              </a:xfrm>
              <a:prstGeom prst="rect">
                <a:avLst/>
              </a:prstGeom>
            </p:spPr>
            <p:txBody>
              <a:bodyPr lIns="11875" tIns="11875" rIns="11875" bIns="11875" rtlCol="0" anchor="ctr"/>
              <a:lstStyle/>
              <a:p>
                <a:pPr algn="ctr">
                  <a:lnSpc>
                    <a:spcPts val="1125"/>
                  </a:lnSpc>
                </a:pPr>
                <a:endParaRPr/>
              </a:p>
            </p:txBody>
          </p:sp>
        </p:grpSp>
        <p:grpSp>
          <p:nvGrpSpPr>
            <p:cNvPr id="7" name="Group 7"/>
            <p:cNvGrpSpPr/>
            <p:nvPr/>
          </p:nvGrpSpPr>
          <p:grpSpPr>
            <a:xfrm rot="-231934">
              <a:off x="26090576" y="3555759"/>
              <a:ext cx="4749653" cy="672769"/>
              <a:chOff x="0" y="0"/>
              <a:chExt cx="1102471" cy="156161"/>
            </a:xfrm>
          </p:grpSpPr>
          <p:sp>
            <p:nvSpPr>
              <p:cNvPr id="8" name="Freeform 8"/>
              <p:cNvSpPr/>
              <p:nvPr/>
            </p:nvSpPr>
            <p:spPr>
              <a:xfrm>
                <a:off x="0" y="0"/>
                <a:ext cx="1102471" cy="156161"/>
              </a:xfrm>
              <a:custGeom>
                <a:avLst/>
                <a:gdLst/>
                <a:ahLst/>
                <a:cxnLst/>
                <a:rect l="l" t="t" r="r" b="b"/>
                <a:pathLst>
                  <a:path w="1102471" h="156161">
                    <a:moveTo>
                      <a:pt x="551236" y="0"/>
                    </a:moveTo>
                    <a:cubicBezTo>
                      <a:pt x="246797" y="0"/>
                      <a:pt x="0" y="34958"/>
                      <a:pt x="0" y="78080"/>
                    </a:cubicBezTo>
                    <a:cubicBezTo>
                      <a:pt x="0" y="121203"/>
                      <a:pt x="246797" y="156161"/>
                      <a:pt x="551236" y="156161"/>
                    </a:cubicBezTo>
                    <a:cubicBezTo>
                      <a:pt x="855675" y="156161"/>
                      <a:pt x="1102471" y="121203"/>
                      <a:pt x="1102471" y="78080"/>
                    </a:cubicBezTo>
                    <a:cubicBezTo>
                      <a:pt x="1102471" y="34958"/>
                      <a:pt x="855675" y="0"/>
                      <a:pt x="551236" y="0"/>
                    </a:cubicBezTo>
                    <a:close/>
                  </a:path>
                </a:pathLst>
              </a:custGeom>
              <a:solidFill>
                <a:srgbClr val="FD5A51"/>
              </a:solidFill>
              <a:ln cap="sq">
                <a:noFill/>
                <a:prstDash val="solid"/>
                <a:miter/>
              </a:ln>
            </p:spPr>
            <p:txBody>
              <a:bodyPr/>
              <a:lstStyle/>
              <a:p>
                <a:endParaRPr lang="fr-FR"/>
              </a:p>
            </p:txBody>
          </p:sp>
          <p:sp>
            <p:nvSpPr>
              <p:cNvPr id="9" name="TextBox 9"/>
              <p:cNvSpPr txBox="1"/>
              <p:nvPr/>
            </p:nvSpPr>
            <p:spPr>
              <a:xfrm>
                <a:off x="103357" y="14640"/>
                <a:ext cx="895758" cy="126880"/>
              </a:xfrm>
              <a:prstGeom prst="rect">
                <a:avLst/>
              </a:prstGeom>
            </p:spPr>
            <p:txBody>
              <a:bodyPr lIns="11875" tIns="11875" rIns="11875" bIns="11875" rtlCol="0" anchor="ctr"/>
              <a:lstStyle/>
              <a:p>
                <a:pPr algn="ctr">
                  <a:lnSpc>
                    <a:spcPts val="1125"/>
                  </a:lnSpc>
                </a:pPr>
                <a:endParaRPr/>
              </a:p>
            </p:txBody>
          </p:sp>
        </p:grpSp>
        <p:grpSp>
          <p:nvGrpSpPr>
            <p:cNvPr id="10" name="Group 10"/>
            <p:cNvGrpSpPr/>
            <p:nvPr/>
          </p:nvGrpSpPr>
          <p:grpSpPr>
            <a:xfrm rot="-67760">
              <a:off x="27580507" y="3492897"/>
              <a:ext cx="4749653" cy="672769"/>
              <a:chOff x="0" y="0"/>
              <a:chExt cx="1102471" cy="156161"/>
            </a:xfrm>
          </p:grpSpPr>
          <p:sp>
            <p:nvSpPr>
              <p:cNvPr id="11" name="Freeform 11"/>
              <p:cNvSpPr/>
              <p:nvPr/>
            </p:nvSpPr>
            <p:spPr>
              <a:xfrm>
                <a:off x="0" y="0"/>
                <a:ext cx="1102471" cy="156161"/>
              </a:xfrm>
              <a:custGeom>
                <a:avLst/>
                <a:gdLst/>
                <a:ahLst/>
                <a:cxnLst/>
                <a:rect l="l" t="t" r="r" b="b"/>
                <a:pathLst>
                  <a:path w="1102471" h="156161">
                    <a:moveTo>
                      <a:pt x="551236" y="0"/>
                    </a:moveTo>
                    <a:cubicBezTo>
                      <a:pt x="246797" y="0"/>
                      <a:pt x="0" y="34958"/>
                      <a:pt x="0" y="78080"/>
                    </a:cubicBezTo>
                    <a:cubicBezTo>
                      <a:pt x="0" y="121203"/>
                      <a:pt x="246797" y="156161"/>
                      <a:pt x="551236" y="156161"/>
                    </a:cubicBezTo>
                    <a:cubicBezTo>
                      <a:pt x="855675" y="156161"/>
                      <a:pt x="1102471" y="121203"/>
                      <a:pt x="1102471" y="78080"/>
                    </a:cubicBezTo>
                    <a:cubicBezTo>
                      <a:pt x="1102471" y="34958"/>
                      <a:pt x="855675" y="0"/>
                      <a:pt x="551236" y="0"/>
                    </a:cubicBezTo>
                    <a:close/>
                  </a:path>
                </a:pathLst>
              </a:custGeom>
              <a:solidFill>
                <a:srgbClr val="FD5A51"/>
              </a:solidFill>
              <a:ln cap="sq">
                <a:noFill/>
                <a:prstDash val="solid"/>
                <a:miter/>
              </a:ln>
            </p:spPr>
            <p:txBody>
              <a:bodyPr/>
              <a:lstStyle/>
              <a:p>
                <a:endParaRPr lang="fr-FR"/>
              </a:p>
            </p:txBody>
          </p:sp>
          <p:sp>
            <p:nvSpPr>
              <p:cNvPr id="12" name="TextBox 12"/>
              <p:cNvSpPr txBox="1"/>
              <p:nvPr/>
            </p:nvSpPr>
            <p:spPr>
              <a:xfrm>
                <a:off x="103357" y="14640"/>
                <a:ext cx="895758" cy="126880"/>
              </a:xfrm>
              <a:prstGeom prst="rect">
                <a:avLst/>
              </a:prstGeom>
            </p:spPr>
            <p:txBody>
              <a:bodyPr lIns="11875" tIns="11875" rIns="11875" bIns="11875" rtlCol="0" anchor="ctr"/>
              <a:lstStyle/>
              <a:p>
                <a:pPr marL="0" lvl="0" indent="0" algn="ctr">
                  <a:lnSpc>
                    <a:spcPts val="1125"/>
                  </a:lnSpc>
                  <a:spcBef>
                    <a:spcPct val="0"/>
                  </a:spcBef>
                </a:pPr>
                <a:endParaRPr/>
              </a:p>
            </p:txBody>
          </p:sp>
        </p:grpSp>
        <p:grpSp>
          <p:nvGrpSpPr>
            <p:cNvPr id="13" name="Group 13"/>
            <p:cNvGrpSpPr/>
            <p:nvPr/>
          </p:nvGrpSpPr>
          <p:grpSpPr>
            <a:xfrm rot="-137952">
              <a:off x="30226383" y="3811534"/>
              <a:ext cx="2138943" cy="1017868"/>
              <a:chOff x="0" y="0"/>
              <a:chExt cx="496483" cy="236264"/>
            </a:xfrm>
          </p:grpSpPr>
          <p:sp>
            <p:nvSpPr>
              <p:cNvPr id="14" name="Freeform 14"/>
              <p:cNvSpPr/>
              <p:nvPr/>
            </p:nvSpPr>
            <p:spPr>
              <a:xfrm>
                <a:off x="0" y="0"/>
                <a:ext cx="496483" cy="236264"/>
              </a:xfrm>
              <a:custGeom>
                <a:avLst/>
                <a:gdLst/>
                <a:ahLst/>
                <a:cxnLst/>
                <a:rect l="l" t="t" r="r" b="b"/>
                <a:pathLst>
                  <a:path w="496483" h="236264">
                    <a:moveTo>
                      <a:pt x="0" y="0"/>
                    </a:moveTo>
                    <a:lnTo>
                      <a:pt x="496483" y="0"/>
                    </a:lnTo>
                    <a:lnTo>
                      <a:pt x="496483" y="236264"/>
                    </a:lnTo>
                    <a:lnTo>
                      <a:pt x="0" y="236264"/>
                    </a:lnTo>
                    <a:close/>
                  </a:path>
                </a:pathLst>
              </a:custGeom>
              <a:solidFill>
                <a:srgbClr val="FD5A51"/>
              </a:solidFill>
            </p:spPr>
            <p:txBody>
              <a:bodyPr/>
              <a:lstStyle/>
              <a:p>
                <a:endParaRPr lang="fr-FR"/>
              </a:p>
            </p:txBody>
          </p:sp>
          <p:sp>
            <p:nvSpPr>
              <p:cNvPr id="15" name="TextBox 15"/>
              <p:cNvSpPr txBox="1"/>
              <p:nvPr/>
            </p:nvSpPr>
            <p:spPr>
              <a:xfrm>
                <a:off x="0" y="0"/>
                <a:ext cx="496483" cy="236264"/>
              </a:xfrm>
              <a:prstGeom prst="rect">
                <a:avLst/>
              </a:prstGeom>
            </p:spPr>
            <p:txBody>
              <a:bodyPr lIns="11875" tIns="11875" rIns="11875" bIns="11875" rtlCol="0" anchor="ctr"/>
              <a:lstStyle/>
              <a:p>
                <a:pPr algn="ctr">
                  <a:lnSpc>
                    <a:spcPts val="1125"/>
                  </a:lnSpc>
                </a:pPr>
                <a:endParaRPr/>
              </a:p>
            </p:txBody>
          </p:sp>
        </p:grpSp>
        <p:grpSp>
          <p:nvGrpSpPr>
            <p:cNvPr id="16" name="Group 16"/>
            <p:cNvGrpSpPr/>
            <p:nvPr/>
          </p:nvGrpSpPr>
          <p:grpSpPr>
            <a:xfrm>
              <a:off x="25443906" y="4658419"/>
              <a:ext cx="7186523" cy="336631"/>
              <a:chOff x="0" y="0"/>
              <a:chExt cx="1668108" cy="78138"/>
            </a:xfrm>
          </p:grpSpPr>
          <p:sp>
            <p:nvSpPr>
              <p:cNvPr id="17" name="Freeform 17"/>
              <p:cNvSpPr/>
              <p:nvPr/>
            </p:nvSpPr>
            <p:spPr>
              <a:xfrm>
                <a:off x="0" y="0"/>
                <a:ext cx="1668108" cy="78138"/>
              </a:xfrm>
              <a:custGeom>
                <a:avLst/>
                <a:gdLst/>
                <a:ahLst/>
                <a:cxnLst/>
                <a:rect l="l" t="t" r="r" b="b"/>
                <a:pathLst>
                  <a:path w="1668108" h="78138">
                    <a:moveTo>
                      <a:pt x="0" y="0"/>
                    </a:moveTo>
                    <a:lnTo>
                      <a:pt x="1668108" y="0"/>
                    </a:lnTo>
                    <a:lnTo>
                      <a:pt x="1668108" y="78138"/>
                    </a:lnTo>
                    <a:lnTo>
                      <a:pt x="0" y="78138"/>
                    </a:lnTo>
                    <a:close/>
                  </a:path>
                </a:pathLst>
              </a:custGeom>
              <a:solidFill>
                <a:srgbClr val="FD5A51"/>
              </a:solidFill>
            </p:spPr>
            <p:txBody>
              <a:bodyPr/>
              <a:lstStyle/>
              <a:p>
                <a:endParaRPr lang="fr-FR"/>
              </a:p>
            </p:txBody>
          </p:sp>
          <p:sp>
            <p:nvSpPr>
              <p:cNvPr id="18" name="TextBox 18"/>
              <p:cNvSpPr txBox="1"/>
              <p:nvPr/>
            </p:nvSpPr>
            <p:spPr>
              <a:xfrm>
                <a:off x="0" y="0"/>
                <a:ext cx="1668108" cy="78138"/>
              </a:xfrm>
              <a:prstGeom prst="rect">
                <a:avLst/>
              </a:prstGeom>
            </p:spPr>
            <p:txBody>
              <a:bodyPr lIns="11875" tIns="11875" rIns="11875" bIns="11875" rtlCol="0" anchor="ctr"/>
              <a:lstStyle/>
              <a:p>
                <a:pPr algn="ctr">
                  <a:lnSpc>
                    <a:spcPts val="1125"/>
                  </a:lnSpc>
                </a:pPr>
                <a:endParaRPr/>
              </a:p>
            </p:txBody>
          </p:sp>
        </p:grpSp>
        <p:grpSp>
          <p:nvGrpSpPr>
            <p:cNvPr id="19" name="Group 19"/>
            <p:cNvGrpSpPr/>
            <p:nvPr/>
          </p:nvGrpSpPr>
          <p:grpSpPr>
            <a:xfrm rot="97897">
              <a:off x="26065380" y="4053682"/>
              <a:ext cx="4293920" cy="788368"/>
              <a:chOff x="0" y="0"/>
              <a:chExt cx="996688" cy="182993"/>
            </a:xfrm>
          </p:grpSpPr>
          <p:sp>
            <p:nvSpPr>
              <p:cNvPr id="20" name="Freeform 20"/>
              <p:cNvSpPr/>
              <p:nvPr/>
            </p:nvSpPr>
            <p:spPr>
              <a:xfrm>
                <a:off x="0" y="0"/>
                <a:ext cx="996688" cy="182993"/>
              </a:xfrm>
              <a:custGeom>
                <a:avLst/>
                <a:gdLst/>
                <a:ahLst/>
                <a:cxnLst/>
                <a:rect l="l" t="t" r="r" b="b"/>
                <a:pathLst>
                  <a:path w="996688" h="182993">
                    <a:moveTo>
                      <a:pt x="91496" y="0"/>
                    </a:moveTo>
                    <a:lnTo>
                      <a:pt x="905192" y="0"/>
                    </a:lnTo>
                    <a:cubicBezTo>
                      <a:pt x="955724" y="0"/>
                      <a:pt x="996688" y="40964"/>
                      <a:pt x="996688" y="91496"/>
                    </a:cubicBezTo>
                    <a:lnTo>
                      <a:pt x="996688" y="91496"/>
                    </a:lnTo>
                    <a:cubicBezTo>
                      <a:pt x="996688" y="142029"/>
                      <a:pt x="955724" y="182993"/>
                      <a:pt x="905192" y="182993"/>
                    </a:cubicBezTo>
                    <a:lnTo>
                      <a:pt x="91496" y="182993"/>
                    </a:lnTo>
                    <a:cubicBezTo>
                      <a:pt x="40964" y="182993"/>
                      <a:pt x="0" y="142029"/>
                      <a:pt x="0" y="91496"/>
                    </a:cubicBezTo>
                    <a:lnTo>
                      <a:pt x="0" y="91496"/>
                    </a:lnTo>
                    <a:cubicBezTo>
                      <a:pt x="0" y="40964"/>
                      <a:pt x="40964" y="0"/>
                      <a:pt x="91496" y="0"/>
                    </a:cubicBezTo>
                    <a:close/>
                  </a:path>
                </a:pathLst>
              </a:custGeom>
              <a:solidFill>
                <a:srgbClr val="FD5A51"/>
              </a:solidFill>
            </p:spPr>
            <p:txBody>
              <a:bodyPr/>
              <a:lstStyle/>
              <a:p>
                <a:endParaRPr lang="fr-FR"/>
              </a:p>
            </p:txBody>
          </p:sp>
          <p:sp>
            <p:nvSpPr>
              <p:cNvPr id="21" name="TextBox 21"/>
              <p:cNvSpPr txBox="1"/>
              <p:nvPr/>
            </p:nvSpPr>
            <p:spPr>
              <a:xfrm>
                <a:off x="0" y="0"/>
                <a:ext cx="996688" cy="182993"/>
              </a:xfrm>
              <a:prstGeom prst="rect">
                <a:avLst/>
              </a:prstGeom>
            </p:spPr>
            <p:txBody>
              <a:bodyPr lIns="11875" tIns="11875" rIns="11875" bIns="11875" rtlCol="0" anchor="ctr"/>
              <a:lstStyle/>
              <a:p>
                <a:pPr algn="ctr">
                  <a:lnSpc>
                    <a:spcPts val="1125"/>
                  </a:lnSpc>
                </a:pPr>
                <a:endParaRPr/>
              </a:p>
            </p:txBody>
          </p:sp>
        </p:grpSp>
        <p:grpSp>
          <p:nvGrpSpPr>
            <p:cNvPr id="22" name="Group 22"/>
            <p:cNvGrpSpPr/>
            <p:nvPr/>
          </p:nvGrpSpPr>
          <p:grpSpPr>
            <a:xfrm rot="-206881">
              <a:off x="30268935" y="4593257"/>
              <a:ext cx="2356306" cy="243448"/>
              <a:chOff x="0" y="0"/>
              <a:chExt cx="546937" cy="56508"/>
            </a:xfrm>
          </p:grpSpPr>
          <p:sp>
            <p:nvSpPr>
              <p:cNvPr id="23" name="Freeform 23"/>
              <p:cNvSpPr/>
              <p:nvPr/>
            </p:nvSpPr>
            <p:spPr>
              <a:xfrm>
                <a:off x="0" y="0"/>
                <a:ext cx="546937" cy="56508"/>
              </a:xfrm>
              <a:custGeom>
                <a:avLst/>
                <a:gdLst/>
                <a:ahLst/>
                <a:cxnLst/>
                <a:rect l="l" t="t" r="r" b="b"/>
                <a:pathLst>
                  <a:path w="546937" h="56508">
                    <a:moveTo>
                      <a:pt x="0" y="0"/>
                    </a:moveTo>
                    <a:lnTo>
                      <a:pt x="546937" y="0"/>
                    </a:lnTo>
                    <a:lnTo>
                      <a:pt x="546937" y="56508"/>
                    </a:lnTo>
                    <a:lnTo>
                      <a:pt x="0" y="56508"/>
                    </a:lnTo>
                    <a:close/>
                  </a:path>
                </a:pathLst>
              </a:custGeom>
              <a:solidFill>
                <a:srgbClr val="FD5A51"/>
              </a:solidFill>
            </p:spPr>
            <p:txBody>
              <a:bodyPr/>
              <a:lstStyle/>
              <a:p>
                <a:endParaRPr lang="fr-FR"/>
              </a:p>
            </p:txBody>
          </p:sp>
          <p:sp>
            <p:nvSpPr>
              <p:cNvPr id="24" name="TextBox 24"/>
              <p:cNvSpPr txBox="1"/>
              <p:nvPr/>
            </p:nvSpPr>
            <p:spPr>
              <a:xfrm>
                <a:off x="0" y="0"/>
                <a:ext cx="546937" cy="56508"/>
              </a:xfrm>
              <a:prstGeom prst="rect">
                <a:avLst/>
              </a:prstGeom>
            </p:spPr>
            <p:txBody>
              <a:bodyPr lIns="11875" tIns="11875" rIns="11875" bIns="11875" rtlCol="0" anchor="ctr"/>
              <a:lstStyle/>
              <a:p>
                <a:pPr algn="ctr">
                  <a:lnSpc>
                    <a:spcPts val="1125"/>
                  </a:lnSpc>
                </a:pPr>
                <a:endParaRPr/>
              </a:p>
            </p:txBody>
          </p:sp>
        </p:grpSp>
        <p:grpSp>
          <p:nvGrpSpPr>
            <p:cNvPr id="25" name="Group 25"/>
            <p:cNvGrpSpPr/>
            <p:nvPr/>
          </p:nvGrpSpPr>
          <p:grpSpPr>
            <a:xfrm rot="-235720">
              <a:off x="25795067" y="4620591"/>
              <a:ext cx="614779" cy="127150"/>
              <a:chOff x="0" y="0"/>
              <a:chExt cx="142700" cy="29514"/>
            </a:xfrm>
          </p:grpSpPr>
          <p:sp>
            <p:nvSpPr>
              <p:cNvPr id="26" name="Freeform 26"/>
              <p:cNvSpPr/>
              <p:nvPr/>
            </p:nvSpPr>
            <p:spPr>
              <a:xfrm>
                <a:off x="0" y="0"/>
                <a:ext cx="142700" cy="29514"/>
              </a:xfrm>
              <a:custGeom>
                <a:avLst/>
                <a:gdLst/>
                <a:ahLst/>
                <a:cxnLst/>
                <a:rect l="l" t="t" r="r" b="b"/>
                <a:pathLst>
                  <a:path w="142700" h="29514">
                    <a:moveTo>
                      <a:pt x="0" y="0"/>
                    </a:moveTo>
                    <a:lnTo>
                      <a:pt x="142700" y="0"/>
                    </a:lnTo>
                    <a:lnTo>
                      <a:pt x="142700" y="29514"/>
                    </a:lnTo>
                    <a:lnTo>
                      <a:pt x="0" y="29514"/>
                    </a:lnTo>
                    <a:close/>
                  </a:path>
                </a:pathLst>
              </a:custGeom>
              <a:solidFill>
                <a:srgbClr val="FD5A51"/>
              </a:solidFill>
            </p:spPr>
            <p:txBody>
              <a:bodyPr/>
              <a:lstStyle/>
              <a:p>
                <a:endParaRPr lang="fr-FR"/>
              </a:p>
            </p:txBody>
          </p:sp>
          <p:sp>
            <p:nvSpPr>
              <p:cNvPr id="27" name="TextBox 27"/>
              <p:cNvSpPr txBox="1"/>
              <p:nvPr/>
            </p:nvSpPr>
            <p:spPr>
              <a:xfrm>
                <a:off x="0" y="0"/>
                <a:ext cx="142700" cy="29514"/>
              </a:xfrm>
              <a:prstGeom prst="rect">
                <a:avLst/>
              </a:prstGeom>
            </p:spPr>
            <p:txBody>
              <a:bodyPr lIns="11875" tIns="11875" rIns="11875" bIns="11875" rtlCol="0" anchor="ctr"/>
              <a:lstStyle/>
              <a:p>
                <a:pPr algn="ctr">
                  <a:lnSpc>
                    <a:spcPts val="1125"/>
                  </a:lnSpc>
                </a:pPr>
                <a:endParaRPr/>
              </a:p>
            </p:txBody>
          </p:sp>
        </p:grpSp>
        <p:grpSp>
          <p:nvGrpSpPr>
            <p:cNvPr id="28" name="Group 28"/>
            <p:cNvGrpSpPr/>
            <p:nvPr/>
          </p:nvGrpSpPr>
          <p:grpSpPr>
            <a:xfrm rot="201459">
              <a:off x="30268853" y="4443830"/>
              <a:ext cx="2356469" cy="243448"/>
              <a:chOff x="0" y="0"/>
              <a:chExt cx="546975" cy="56508"/>
            </a:xfrm>
          </p:grpSpPr>
          <p:sp>
            <p:nvSpPr>
              <p:cNvPr id="29" name="Freeform 29"/>
              <p:cNvSpPr/>
              <p:nvPr/>
            </p:nvSpPr>
            <p:spPr>
              <a:xfrm>
                <a:off x="0" y="0"/>
                <a:ext cx="546975" cy="56508"/>
              </a:xfrm>
              <a:custGeom>
                <a:avLst/>
                <a:gdLst/>
                <a:ahLst/>
                <a:cxnLst/>
                <a:rect l="l" t="t" r="r" b="b"/>
                <a:pathLst>
                  <a:path w="546975" h="56508">
                    <a:moveTo>
                      <a:pt x="0" y="0"/>
                    </a:moveTo>
                    <a:lnTo>
                      <a:pt x="546975" y="0"/>
                    </a:lnTo>
                    <a:lnTo>
                      <a:pt x="546975" y="56508"/>
                    </a:lnTo>
                    <a:lnTo>
                      <a:pt x="0" y="56508"/>
                    </a:lnTo>
                    <a:close/>
                  </a:path>
                </a:pathLst>
              </a:custGeom>
              <a:solidFill>
                <a:srgbClr val="FD5A51"/>
              </a:solidFill>
            </p:spPr>
            <p:txBody>
              <a:bodyPr/>
              <a:lstStyle/>
              <a:p>
                <a:endParaRPr lang="fr-FR"/>
              </a:p>
            </p:txBody>
          </p:sp>
          <p:sp>
            <p:nvSpPr>
              <p:cNvPr id="30" name="TextBox 30"/>
              <p:cNvSpPr txBox="1"/>
              <p:nvPr/>
            </p:nvSpPr>
            <p:spPr>
              <a:xfrm>
                <a:off x="0" y="0"/>
                <a:ext cx="546975" cy="56508"/>
              </a:xfrm>
              <a:prstGeom prst="rect">
                <a:avLst/>
              </a:prstGeom>
            </p:spPr>
            <p:txBody>
              <a:bodyPr lIns="11875" tIns="11875" rIns="11875" bIns="11875" rtlCol="0" anchor="ctr"/>
              <a:lstStyle/>
              <a:p>
                <a:pPr algn="ctr">
                  <a:lnSpc>
                    <a:spcPts val="1125"/>
                  </a:lnSpc>
                </a:pPr>
                <a:endParaRPr/>
              </a:p>
            </p:txBody>
          </p:sp>
        </p:grpSp>
        <p:sp>
          <p:nvSpPr>
            <p:cNvPr id="31" name="AutoShape 31"/>
            <p:cNvSpPr/>
            <p:nvPr/>
          </p:nvSpPr>
          <p:spPr>
            <a:xfrm>
              <a:off x="25849882" y="4119818"/>
              <a:ext cx="68179" cy="511898"/>
            </a:xfrm>
            <a:prstGeom prst="line">
              <a:avLst/>
            </a:prstGeom>
            <a:ln w="41610" cap="flat">
              <a:solidFill>
                <a:srgbClr val="FFFFFF"/>
              </a:solidFill>
              <a:prstDash val="solid"/>
              <a:headEnd type="none" w="sm" len="sm"/>
              <a:tailEnd type="none" w="sm" len="sm"/>
            </a:ln>
          </p:spPr>
          <p:txBody>
            <a:bodyPr/>
            <a:lstStyle/>
            <a:p>
              <a:endParaRPr lang="fr-FR"/>
            </a:p>
          </p:txBody>
        </p:sp>
        <p:sp>
          <p:nvSpPr>
            <p:cNvPr id="32" name="AutoShape 32"/>
            <p:cNvSpPr/>
            <p:nvPr/>
          </p:nvSpPr>
          <p:spPr>
            <a:xfrm>
              <a:off x="25937344" y="4109983"/>
              <a:ext cx="68179" cy="511898"/>
            </a:xfrm>
            <a:prstGeom prst="line">
              <a:avLst/>
            </a:prstGeom>
            <a:ln w="41610" cap="flat">
              <a:solidFill>
                <a:srgbClr val="FFFFFF"/>
              </a:solidFill>
              <a:prstDash val="solid"/>
              <a:headEnd type="none" w="sm" len="sm"/>
              <a:tailEnd type="none" w="sm" len="sm"/>
            </a:ln>
          </p:spPr>
          <p:txBody>
            <a:bodyPr/>
            <a:lstStyle/>
            <a:p>
              <a:endParaRPr lang="fr-FR"/>
            </a:p>
          </p:txBody>
        </p:sp>
        <p:sp>
          <p:nvSpPr>
            <p:cNvPr id="33" name="AutoShape 33"/>
            <p:cNvSpPr/>
            <p:nvPr/>
          </p:nvSpPr>
          <p:spPr>
            <a:xfrm>
              <a:off x="26024806" y="4095495"/>
              <a:ext cx="68179" cy="511898"/>
            </a:xfrm>
            <a:prstGeom prst="line">
              <a:avLst/>
            </a:prstGeom>
            <a:ln w="41610" cap="flat">
              <a:solidFill>
                <a:srgbClr val="FFFFFF"/>
              </a:solidFill>
              <a:prstDash val="solid"/>
              <a:headEnd type="none" w="sm" len="sm"/>
              <a:tailEnd type="none" w="sm" len="sm"/>
            </a:ln>
          </p:spPr>
          <p:txBody>
            <a:bodyPr/>
            <a:lstStyle/>
            <a:p>
              <a:endParaRPr lang="fr-FR"/>
            </a:p>
          </p:txBody>
        </p:sp>
        <p:sp>
          <p:nvSpPr>
            <p:cNvPr id="34" name="AutoShape 34"/>
            <p:cNvSpPr/>
            <p:nvPr/>
          </p:nvSpPr>
          <p:spPr>
            <a:xfrm flipV="1">
              <a:off x="25709444" y="4368409"/>
              <a:ext cx="4515406" cy="265875"/>
            </a:xfrm>
            <a:prstGeom prst="line">
              <a:avLst/>
            </a:prstGeom>
            <a:ln w="41610" cap="flat">
              <a:solidFill>
                <a:srgbClr val="1D2E58"/>
              </a:solidFill>
              <a:prstDash val="solid"/>
              <a:headEnd type="none" w="sm" len="sm"/>
              <a:tailEnd type="none" w="sm" len="sm"/>
            </a:ln>
          </p:spPr>
          <p:txBody>
            <a:bodyPr/>
            <a:lstStyle/>
            <a:p>
              <a:endParaRPr lang="fr-FR"/>
            </a:p>
          </p:txBody>
        </p:sp>
        <p:sp>
          <p:nvSpPr>
            <p:cNvPr id="35" name="AutoShape 35"/>
            <p:cNvSpPr/>
            <p:nvPr/>
          </p:nvSpPr>
          <p:spPr>
            <a:xfrm>
              <a:off x="30224851" y="4368409"/>
              <a:ext cx="2405578" cy="152707"/>
            </a:xfrm>
            <a:prstGeom prst="line">
              <a:avLst/>
            </a:prstGeom>
            <a:ln w="41610" cap="flat">
              <a:solidFill>
                <a:srgbClr val="1D2E58"/>
              </a:solidFill>
              <a:prstDash val="solid"/>
              <a:headEnd type="none" w="sm" len="sm"/>
              <a:tailEnd type="none" w="sm" len="sm"/>
            </a:ln>
          </p:spPr>
          <p:txBody>
            <a:bodyPr/>
            <a:lstStyle/>
            <a:p>
              <a:endParaRPr lang="fr-FR"/>
            </a:p>
          </p:txBody>
        </p:sp>
        <p:sp>
          <p:nvSpPr>
            <p:cNvPr id="36" name="AutoShape 36"/>
            <p:cNvSpPr/>
            <p:nvPr/>
          </p:nvSpPr>
          <p:spPr>
            <a:xfrm>
              <a:off x="30235810" y="4368409"/>
              <a:ext cx="27937" cy="797448"/>
            </a:xfrm>
            <a:prstGeom prst="line">
              <a:avLst/>
            </a:prstGeom>
            <a:ln w="41610" cap="flat">
              <a:solidFill>
                <a:srgbClr val="1D2E58"/>
              </a:solidFill>
              <a:prstDash val="solid"/>
              <a:headEnd type="none" w="sm" len="sm"/>
              <a:tailEnd type="none" w="sm" len="sm"/>
            </a:ln>
          </p:spPr>
          <p:txBody>
            <a:bodyPr/>
            <a:lstStyle/>
            <a:p>
              <a:endParaRPr lang="fr-FR"/>
            </a:p>
          </p:txBody>
        </p:sp>
        <p:sp>
          <p:nvSpPr>
            <p:cNvPr id="37" name="AutoShape 37"/>
            <p:cNvSpPr/>
            <p:nvPr/>
          </p:nvSpPr>
          <p:spPr>
            <a:xfrm>
              <a:off x="25849967" y="4110166"/>
              <a:ext cx="68179" cy="566776"/>
            </a:xfrm>
            <a:prstGeom prst="line">
              <a:avLst/>
            </a:prstGeom>
            <a:ln w="41610" cap="flat">
              <a:solidFill>
                <a:srgbClr val="FD5A51"/>
              </a:solidFill>
              <a:prstDash val="solid"/>
              <a:headEnd type="none" w="sm" len="sm"/>
              <a:tailEnd type="none" w="sm" len="sm"/>
            </a:ln>
          </p:spPr>
          <p:txBody>
            <a:bodyPr/>
            <a:lstStyle/>
            <a:p>
              <a:endParaRPr lang="fr-FR"/>
            </a:p>
          </p:txBody>
        </p:sp>
        <p:sp>
          <p:nvSpPr>
            <p:cNvPr id="38" name="AutoShape 38"/>
            <p:cNvSpPr/>
            <p:nvPr/>
          </p:nvSpPr>
          <p:spPr>
            <a:xfrm>
              <a:off x="25937429" y="4099276"/>
              <a:ext cx="68179" cy="566776"/>
            </a:xfrm>
            <a:prstGeom prst="line">
              <a:avLst/>
            </a:prstGeom>
            <a:ln w="41610" cap="flat">
              <a:solidFill>
                <a:srgbClr val="FD5A51"/>
              </a:solidFill>
              <a:prstDash val="solid"/>
              <a:headEnd type="none" w="sm" len="sm"/>
              <a:tailEnd type="none" w="sm" len="sm"/>
            </a:ln>
          </p:spPr>
          <p:txBody>
            <a:bodyPr/>
            <a:lstStyle/>
            <a:p>
              <a:endParaRPr lang="fr-FR"/>
            </a:p>
          </p:txBody>
        </p:sp>
        <p:sp>
          <p:nvSpPr>
            <p:cNvPr id="39" name="AutoShape 39"/>
            <p:cNvSpPr/>
            <p:nvPr/>
          </p:nvSpPr>
          <p:spPr>
            <a:xfrm>
              <a:off x="26024620" y="4091643"/>
              <a:ext cx="68179" cy="566776"/>
            </a:xfrm>
            <a:prstGeom prst="line">
              <a:avLst/>
            </a:prstGeom>
            <a:ln w="41610" cap="flat">
              <a:solidFill>
                <a:srgbClr val="FD5A51"/>
              </a:solidFill>
              <a:prstDash val="solid"/>
              <a:headEnd type="none" w="sm" len="sm"/>
              <a:tailEnd type="none" w="sm" len="sm"/>
            </a:ln>
          </p:spPr>
          <p:txBody>
            <a:bodyPr/>
            <a:lstStyle/>
            <a:p>
              <a:endParaRPr lang="fr-FR"/>
            </a:p>
          </p:txBody>
        </p:sp>
        <p:grpSp>
          <p:nvGrpSpPr>
            <p:cNvPr id="40" name="Group 40"/>
            <p:cNvGrpSpPr/>
            <p:nvPr/>
          </p:nvGrpSpPr>
          <p:grpSpPr>
            <a:xfrm rot="-158490">
              <a:off x="26531833" y="3555247"/>
              <a:ext cx="4749653" cy="672769"/>
              <a:chOff x="0" y="0"/>
              <a:chExt cx="1102471" cy="156161"/>
            </a:xfrm>
          </p:grpSpPr>
          <p:sp>
            <p:nvSpPr>
              <p:cNvPr id="41" name="Freeform 41"/>
              <p:cNvSpPr/>
              <p:nvPr/>
            </p:nvSpPr>
            <p:spPr>
              <a:xfrm>
                <a:off x="0" y="0"/>
                <a:ext cx="1102471" cy="156161"/>
              </a:xfrm>
              <a:custGeom>
                <a:avLst/>
                <a:gdLst/>
                <a:ahLst/>
                <a:cxnLst/>
                <a:rect l="l" t="t" r="r" b="b"/>
                <a:pathLst>
                  <a:path w="1102471" h="156161">
                    <a:moveTo>
                      <a:pt x="551236" y="0"/>
                    </a:moveTo>
                    <a:cubicBezTo>
                      <a:pt x="246797" y="0"/>
                      <a:pt x="0" y="34958"/>
                      <a:pt x="0" y="78080"/>
                    </a:cubicBezTo>
                    <a:cubicBezTo>
                      <a:pt x="0" y="121203"/>
                      <a:pt x="246797" y="156161"/>
                      <a:pt x="551236" y="156161"/>
                    </a:cubicBezTo>
                    <a:cubicBezTo>
                      <a:pt x="855675" y="156161"/>
                      <a:pt x="1102471" y="121203"/>
                      <a:pt x="1102471" y="78080"/>
                    </a:cubicBezTo>
                    <a:cubicBezTo>
                      <a:pt x="1102471" y="34958"/>
                      <a:pt x="855675" y="0"/>
                      <a:pt x="551236" y="0"/>
                    </a:cubicBezTo>
                    <a:close/>
                  </a:path>
                </a:pathLst>
              </a:custGeom>
              <a:solidFill>
                <a:srgbClr val="FD5A51"/>
              </a:solidFill>
              <a:ln w="19050" cap="sq">
                <a:solidFill>
                  <a:srgbClr val="FD5A51"/>
                </a:solidFill>
                <a:prstDash val="solid"/>
                <a:miter/>
              </a:ln>
            </p:spPr>
            <p:txBody>
              <a:bodyPr/>
              <a:lstStyle/>
              <a:p>
                <a:endParaRPr lang="fr-FR"/>
              </a:p>
            </p:txBody>
          </p:sp>
          <p:sp>
            <p:nvSpPr>
              <p:cNvPr id="42" name="TextBox 42"/>
              <p:cNvSpPr txBox="1"/>
              <p:nvPr/>
            </p:nvSpPr>
            <p:spPr>
              <a:xfrm>
                <a:off x="103357" y="14640"/>
                <a:ext cx="895758" cy="126880"/>
              </a:xfrm>
              <a:prstGeom prst="rect">
                <a:avLst/>
              </a:prstGeom>
            </p:spPr>
            <p:txBody>
              <a:bodyPr lIns="11875" tIns="11875" rIns="11875" bIns="11875" rtlCol="0" anchor="ctr"/>
              <a:lstStyle/>
              <a:p>
                <a:pPr marL="0" lvl="0" indent="0" algn="ctr">
                  <a:lnSpc>
                    <a:spcPts val="1125"/>
                  </a:lnSpc>
                  <a:spcBef>
                    <a:spcPct val="0"/>
                  </a:spcBef>
                </a:pPr>
                <a:endParaRPr/>
              </a:p>
            </p:txBody>
          </p:sp>
        </p:grpSp>
        <p:sp>
          <p:nvSpPr>
            <p:cNvPr id="43" name="Freeform 43"/>
            <p:cNvSpPr/>
            <p:nvPr/>
          </p:nvSpPr>
          <p:spPr>
            <a:xfrm>
              <a:off x="32542306" y="0"/>
              <a:ext cx="6550063" cy="4989263"/>
            </a:xfrm>
            <a:custGeom>
              <a:avLst/>
              <a:gdLst/>
              <a:ahLst/>
              <a:cxnLst/>
              <a:rect l="l" t="t" r="r" b="b"/>
              <a:pathLst>
                <a:path w="6550063" h="4989263">
                  <a:moveTo>
                    <a:pt x="0" y="0"/>
                  </a:moveTo>
                  <a:lnTo>
                    <a:pt x="6550063" y="0"/>
                  </a:lnTo>
                  <a:lnTo>
                    <a:pt x="6550063" y="4989263"/>
                  </a:lnTo>
                  <a:lnTo>
                    <a:pt x="0" y="4989263"/>
                  </a:lnTo>
                  <a:lnTo>
                    <a:pt x="0" y="0"/>
                  </a:lnTo>
                  <a:close/>
                </a:path>
              </a:pathLst>
            </a:custGeom>
            <a:blipFill>
              <a:blip r:embed="rId2">
                <a:extLst>
                  <a:ext uri="{96DAC541-7B7A-43D3-8B79-37D633B846F1}">
                    <asvg:svgBlip xmlns:asvg="http://schemas.microsoft.com/office/drawing/2016/SVG/main" r:embed="rId3"/>
                  </a:ext>
                </a:extLst>
              </a:blip>
              <a:stretch>
                <a:fillRect l="-395422"/>
              </a:stretch>
            </a:blipFill>
          </p:spPr>
          <p:txBody>
            <a:bodyPr/>
            <a:lstStyle/>
            <a:p>
              <a:endParaRPr lang="fr-FR"/>
            </a:p>
          </p:txBody>
        </p:sp>
      </p:grpSp>
      <p:sp>
        <p:nvSpPr>
          <p:cNvPr id="44" name="TextBox 44"/>
          <p:cNvSpPr txBox="1"/>
          <p:nvPr/>
        </p:nvSpPr>
        <p:spPr>
          <a:xfrm>
            <a:off x="1537109" y="4249797"/>
            <a:ext cx="14026306" cy="1752209"/>
          </a:xfrm>
          <a:prstGeom prst="rect">
            <a:avLst/>
          </a:prstGeom>
        </p:spPr>
        <p:txBody>
          <a:bodyPr lIns="0" tIns="0" rIns="0" bIns="0" rtlCol="0" anchor="t">
            <a:spAutoFit/>
          </a:bodyPr>
          <a:lstStyle/>
          <a:p>
            <a:pPr algn="ctr">
              <a:lnSpc>
                <a:spcPts val="5634"/>
              </a:lnSpc>
            </a:pPr>
            <a:r>
              <a:rPr lang="en-US" sz="6058" b="1">
                <a:solidFill>
                  <a:srgbClr val="1D2E58"/>
                </a:solidFill>
                <a:latin typeface="Acherus Grotesque Bold"/>
                <a:ea typeface="Acherus Grotesque Bold"/>
                <a:cs typeface="Acherus Grotesque Bold"/>
                <a:sym typeface="Acherus Grotesque Bold"/>
              </a:rPr>
              <a:t>REPENSER LES PRATIQUES FACE au</a:t>
            </a:r>
          </a:p>
          <a:p>
            <a:pPr algn="ctr">
              <a:lnSpc>
                <a:spcPts val="7261"/>
              </a:lnSpc>
            </a:pPr>
            <a:r>
              <a:rPr lang="en-US" sz="7807" b="1">
                <a:solidFill>
                  <a:srgbClr val="3AB894"/>
                </a:solidFill>
                <a:latin typeface="Acherus Grotesque Bold"/>
                <a:ea typeface="Acherus Grotesque Bold"/>
                <a:cs typeface="Acherus Grotesque Bold"/>
                <a:sym typeface="Acherus Grotesque Bold"/>
              </a:rPr>
              <a:t>changement climatique</a:t>
            </a:r>
          </a:p>
        </p:txBody>
      </p:sp>
      <p:sp>
        <p:nvSpPr>
          <p:cNvPr id="45" name="TextBox 45"/>
          <p:cNvSpPr txBox="1"/>
          <p:nvPr/>
        </p:nvSpPr>
        <p:spPr>
          <a:xfrm>
            <a:off x="1537109" y="5649061"/>
            <a:ext cx="14026306" cy="606957"/>
          </a:xfrm>
          <a:prstGeom prst="rect">
            <a:avLst/>
          </a:prstGeom>
        </p:spPr>
        <p:txBody>
          <a:bodyPr lIns="0" tIns="0" rIns="0" bIns="0" rtlCol="0" anchor="t">
            <a:spAutoFit/>
          </a:bodyPr>
          <a:lstStyle/>
          <a:p>
            <a:pPr algn="ctr">
              <a:lnSpc>
                <a:spcPts val="4870"/>
              </a:lnSpc>
              <a:spcBef>
                <a:spcPct val="0"/>
              </a:spcBef>
            </a:pPr>
            <a:r>
              <a:rPr lang="en-US" sz="3479" b="1">
                <a:solidFill>
                  <a:srgbClr val="1D2E58"/>
                </a:solidFill>
                <a:latin typeface="Acherus Grotesque Bold"/>
                <a:ea typeface="Acherus Grotesque Bold"/>
                <a:cs typeface="Acherus Grotesque Bold"/>
                <a:sym typeface="Acherus Grotesque Bold"/>
              </a:rPr>
              <a:t>POUR DES RÉNOVATIONS ET DES CONSTRUCTIONS DURABLES</a:t>
            </a:r>
          </a:p>
        </p:txBody>
      </p:sp>
      <p:sp>
        <p:nvSpPr>
          <p:cNvPr id="46" name="TextBox 46"/>
          <p:cNvSpPr txBox="1"/>
          <p:nvPr/>
        </p:nvSpPr>
        <p:spPr>
          <a:xfrm>
            <a:off x="13639275" y="865889"/>
            <a:ext cx="3297817" cy="895350"/>
          </a:xfrm>
          <a:prstGeom prst="rect">
            <a:avLst/>
          </a:prstGeom>
        </p:spPr>
        <p:txBody>
          <a:bodyPr lIns="0" tIns="0" rIns="0" bIns="0" rtlCol="0" anchor="t">
            <a:spAutoFit/>
          </a:bodyPr>
          <a:lstStyle/>
          <a:p>
            <a:pPr marL="0" lvl="0" indent="0" algn="r">
              <a:lnSpc>
                <a:spcPts val="3451"/>
              </a:lnSpc>
            </a:pPr>
            <a:r>
              <a:rPr lang="en-US" sz="2876" b="1" u="none" strike="noStrike">
                <a:solidFill>
                  <a:srgbClr val="1D2E58"/>
                </a:solidFill>
                <a:latin typeface="Acherus Grotesque Bold"/>
                <a:ea typeface="Acherus Grotesque Bold"/>
                <a:cs typeface="Acherus Grotesque Bold"/>
                <a:sym typeface="Acherus Grotesque Bold"/>
              </a:rPr>
              <a:t>4-5 sept. 2025</a:t>
            </a:r>
          </a:p>
          <a:p>
            <a:pPr marL="0" lvl="0" indent="0" algn="r">
              <a:lnSpc>
                <a:spcPts val="3451"/>
              </a:lnSpc>
            </a:pPr>
            <a:r>
              <a:rPr lang="en-US" sz="2876" b="1" u="none" strike="noStrike">
                <a:solidFill>
                  <a:srgbClr val="FD5A51"/>
                </a:solidFill>
                <a:latin typeface="Acherus Grotesque Bold"/>
                <a:ea typeface="Acherus Grotesque Bold"/>
                <a:cs typeface="Acherus Grotesque Bold"/>
                <a:sym typeface="Acherus Grotesque Bold"/>
              </a:rPr>
              <a:t>Lille Grand Palais</a:t>
            </a:r>
          </a:p>
        </p:txBody>
      </p:sp>
      <p:grpSp>
        <p:nvGrpSpPr>
          <p:cNvPr id="47" name="Group 47"/>
          <p:cNvGrpSpPr/>
          <p:nvPr/>
        </p:nvGrpSpPr>
        <p:grpSpPr>
          <a:xfrm>
            <a:off x="1028700" y="781289"/>
            <a:ext cx="6067626" cy="2755257"/>
            <a:chOff x="0" y="0"/>
            <a:chExt cx="8090167" cy="3673676"/>
          </a:xfrm>
        </p:grpSpPr>
        <p:sp>
          <p:nvSpPr>
            <p:cNvPr id="48" name="Freeform 48"/>
            <p:cNvSpPr/>
            <p:nvPr/>
          </p:nvSpPr>
          <p:spPr>
            <a:xfrm>
              <a:off x="0" y="0"/>
              <a:ext cx="3765409" cy="3673676"/>
            </a:xfrm>
            <a:custGeom>
              <a:avLst/>
              <a:gdLst/>
              <a:ahLst/>
              <a:cxnLst/>
              <a:rect l="l" t="t" r="r" b="b"/>
              <a:pathLst>
                <a:path w="3765409" h="3673676">
                  <a:moveTo>
                    <a:pt x="0" y="0"/>
                  </a:moveTo>
                  <a:lnTo>
                    <a:pt x="3765409" y="0"/>
                  </a:lnTo>
                  <a:lnTo>
                    <a:pt x="3765409" y="3673676"/>
                  </a:lnTo>
                  <a:lnTo>
                    <a:pt x="0" y="3673676"/>
                  </a:lnTo>
                  <a:lnTo>
                    <a:pt x="0" y="0"/>
                  </a:lnTo>
                  <a:close/>
                </a:path>
              </a:pathLst>
            </a:custGeom>
            <a:blipFill>
              <a:blip r:embed="rId4"/>
              <a:stretch>
                <a:fillRect/>
              </a:stretch>
            </a:blipFill>
          </p:spPr>
          <p:txBody>
            <a:bodyPr/>
            <a:lstStyle/>
            <a:p>
              <a:endParaRPr lang="fr-FR"/>
            </a:p>
          </p:txBody>
        </p:sp>
        <p:sp>
          <p:nvSpPr>
            <p:cNvPr id="49" name="TextBox 49"/>
            <p:cNvSpPr txBox="1"/>
            <p:nvPr/>
          </p:nvSpPr>
          <p:spPr>
            <a:xfrm>
              <a:off x="3771714" y="196239"/>
              <a:ext cx="4318453" cy="3214523"/>
            </a:xfrm>
            <a:prstGeom prst="rect">
              <a:avLst/>
            </a:prstGeom>
          </p:spPr>
          <p:txBody>
            <a:bodyPr lIns="0" tIns="0" rIns="0" bIns="0" rtlCol="0" anchor="t">
              <a:spAutoFit/>
            </a:bodyPr>
            <a:lstStyle/>
            <a:p>
              <a:pPr algn="just">
                <a:lnSpc>
                  <a:spcPts val="3932"/>
                </a:lnSpc>
              </a:pPr>
              <a:r>
                <a:rPr lang="en-US" sz="2808">
                  <a:solidFill>
                    <a:srgbClr val="1D2E58"/>
                  </a:solidFill>
                  <a:latin typeface="Acherus Grotesque"/>
                  <a:ea typeface="Acherus Grotesque"/>
                  <a:cs typeface="Acherus Grotesque"/>
                  <a:sym typeface="Acherus Grotesque"/>
                </a:rPr>
                <a:t>Congrès</a:t>
              </a:r>
            </a:p>
            <a:p>
              <a:pPr algn="just">
                <a:lnSpc>
                  <a:spcPts val="3932"/>
                </a:lnSpc>
              </a:pPr>
              <a:r>
                <a:rPr lang="en-US" sz="2808">
                  <a:solidFill>
                    <a:srgbClr val="1D2E58"/>
                  </a:solidFill>
                  <a:latin typeface="Acherus Grotesque"/>
                  <a:ea typeface="Acherus Grotesque"/>
                  <a:cs typeface="Acherus Grotesque"/>
                  <a:sym typeface="Acherus Grotesque"/>
                </a:rPr>
                <a:t>National</a:t>
              </a:r>
            </a:p>
            <a:p>
              <a:pPr algn="just">
                <a:lnSpc>
                  <a:spcPts val="3932"/>
                </a:lnSpc>
              </a:pPr>
              <a:r>
                <a:rPr lang="en-US" sz="2808">
                  <a:solidFill>
                    <a:srgbClr val="1D2E58"/>
                  </a:solidFill>
                  <a:latin typeface="Acherus Grotesque"/>
                  <a:ea typeface="Acherus Grotesque"/>
                  <a:cs typeface="Acherus Grotesque"/>
                  <a:sym typeface="Acherus Grotesque"/>
                </a:rPr>
                <a:t>Bâtiment</a:t>
              </a:r>
            </a:p>
            <a:p>
              <a:pPr algn="just">
                <a:lnSpc>
                  <a:spcPts val="3932"/>
                </a:lnSpc>
              </a:pPr>
              <a:r>
                <a:rPr lang="en-US" sz="2808">
                  <a:solidFill>
                    <a:srgbClr val="1D2E58"/>
                  </a:solidFill>
                  <a:latin typeface="Acherus Grotesque"/>
                  <a:ea typeface="Acherus Grotesque"/>
                  <a:cs typeface="Acherus Grotesque"/>
                  <a:sym typeface="Acherus Grotesque"/>
                </a:rPr>
                <a:t>Durable</a:t>
              </a:r>
            </a:p>
            <a:p>
              <a:pPr marL="0" lvl="0" indent="0" algn="just">
                <a:lnSpc>
                  <a:spcPts val="3932"/>
                </a:lnSpc>
                <a:spcBef>
                  <a:spcPct val="0"/>
                </a:spcBef>
              </a:pPr>
              <a:r>
                <a:rPr lang="en-US" sz="2808" b="1">
                  <a:solidFill>
                    <a:srgbClr val="3AB894"/>
                  </a:solidFill>
                  <a:latin typeface="Acherus Grotesque Bold"/>
                  <a:ea typeface="Acherus Grotesque Bold"/>
                  <a:cs typeface="Acherus Grotesque Bold"/>
                  <a:sym typeface="Acherus Grotesque Bold"/>
                </a:rPr>
                <a:t>11e édition</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31959" y="2356682"/>
            <a:ext cx="16146249" cy="1230513"/>
          </a:xfrm>
          <a:prstGeom prst="rect">
            <a:avLst/>
          </a:prstGeom>
        </p:spPr>
        <p:txBody>
          <a:bodyPr lIns="0" tIns="0" rIns="0" bIns="0" rtlCol="0" anchor="t">
            <a:spAutoFit/>
          </a:bodyPr>
          <a:lstStyle/>
          <a:p>
            <a:pPr marL="0" lvl="0" indent="0" algn="l">
              <a:lnSpc>
                <a:spcPts val="3247"/>
              </a:lnSpc>
            </a:pPr>
            <a:r>
              <a:rPr lang="en-US" sz="2618" spc="130">
                <a:solidFill>
                  <a:srgbClr val="1D2E58"/>
                </a:solidFill>
                <a:latin typeface="Acherus Grotesque"/>
                <a:ea typeface="Acherus Grotesque"/>
                <a:cs typeface="Acherus Grotesque"/>
                <a:sym typeface="Acherus Grotesque"/>
              </a:rPr>
              <a:t>Le Congrès National Bâtiment Durable (CNBD) est un Congrès itinérant organisé par l’un des 26 centres de ressources et clusters, membres du Réseau National Bâtiment Durable. De retour après 10ans dans les Hauts-de-France </a:t>
            </a:r>
          </a:p>
        </p:txBody>
      </p:sp>
      <p:sp>
        <p:nvSpPr>
          <p:cNvPr id="3" name="TextBox 3"/>
          <p:cNvSpPr txBox="1"/>
          <p:nvPr/>
        </p:nvSpPr>
        <p:spPr>
          <a:xfrm>
            <a:off x="1028700" y="1981032"/>
            <a:ext cx="4100890" cy="413749"/>
          </a:xfrm>
          <a:prstGeom prst="rect">
            <a:avLst/>
          </a:prstGeom>
        </p:spPr>
        <p:txBody>
          <a:bodyPr lIns="0" tIns="0" rIns="0" bIns="0" rtlCol="0" anchor="t">
            <a:spAutoFit/>
          </a:bodyPr>
          <a:lstStyle/>
          <a:p>
            <a:pPr marL="0" lvl="0" indent="0" algn="l">
              <a:lnSpc>
                <a:spcPts val="3090"/>
              </a:lnSpc>
              <a:spcBef>
                <a:spcPct val="0"/>
              </a:spcBef>
            </a:pPr>
            <a:r>
              <a:rPr lang="en-US" sz="2618" b="1" spc="104">
                <a:solidFill>
                  <a:srgbClr val="FD5A51"/>
                </a:solidFill>
                <a:latin typeface="Acherus Grotesque Bold"/>
                <a:ea typeface="Acherus Grotesque Bold"/>
                <a:cs typeface="Acherus Grotesque Bold"/>
                <a:sym typeface="Acherus Grotesque Bold"/>
              </a:rPr>
              <a:t>DEPUIS 2012</a:t>
            </a:r>
          </a:p>
        </p:txBody>
      </p:sp>
      <p:grpSp>
        <p:nvGrpSpPr>
          <p:cNvPr id="4" name="Group 4"/>
          <p:cNvGrpSpPr/>
          <p:nvPr/>
        </p:nvGrpSpPr>
        <p:grpSpPr>
          <a:xfrm>
            <a:off x="-293448" y="9989315"/>
            <a:ext cx="18873665" cy="425611"/>
            <a:chOff x="0" y="0"/>
            <a:chExt cx="3929425" cy="88611"/>
          </a:xfrm>
        </p:grpSpPr>
        <p:sp>
          <p:nvSpPr>
            <p:cNvPr id="5" name="Freeform 5"/>
            <p:cNvSpPr/>
            <p:nvPr/>
          </p:nvSpPr>
          <p:spPr>
            <a:xfrm>
              <a:off x="0" y="0"/>
              <a:ext cx="3929425" cy="88611"/>
            </a:xfrm>
            <a:custGeom>
              <a:avLst/>
              <a:gdLst/>
              <a:ahLst/>
              <a:cxnLst/>
              <a:rect l="l" t="t" r="r" b="b"/>
              <a:pathLst>
                <a:path w="3929425" h="88611">
                  <a:moveTo>
                    <a:pt x="0" y="0"/>
                  </a:moveTo>
                  <a:lnTo>
                    <a:pt x="3929425" y="0"/>
                  </a:lnTo>
                  <a:lnTo>
                    <a:pt x="3929425" y="88611"/>
                  </a:lnTo>
                  <a:lnTo>
                    <a:pt x="0" y="88611"/>
                  </a:lnTo>
                  <a:close/>
                </a:path>
              </a:pathLst>
            </a:custGeom>
            <a:solidFill>
              <a:srgbClr val="FD5A51"/>
            </a:solidFill>
          </p:spPr>
          <p:txBody>
            <a:bodyPr/>
            <a:lstStyle/>
            <a:p>
              <a:endParaRPr lang="fr-FR"/>
            </a:p>
          </p:txBody>
        </p:sp>
        <p:sp>
          <p:nvSpPr>
            <p:cNvPr id="6" name="TextBox 6"/>
            <p:cNvSpPr txBox="1"/>
            <p:nvPr/>
          </p:nvSpPr>
          <p:spPr>
            <a:xfrm>
              <a:off x="0" y="0"/>
              <a:ext cx="3929425" cy="88611"/>
            </a:xfrm>
            <a:prstGeom prst="rect">
              <a:avLst/>
            </a:prstGeom>
          </p:spPr>
          <p:txBody>
            <a:bodyPr lIns="35064" tIns="35064" rIns="35064" bIns="35064" rtlCol="0" anchor="ctr"/>
            <a:lstStyle/>
            <a:p>
              <a:pPr algn="ctr">
                <a:lnSpc>
                  <a:spcPts val="1014"/>
                </a:lnSpc>
              </a:pPr>
              <a:endParaRPr/>
            </a:p>
          </p:txBody>
        </p:sp>
      </p:grpSp>
      <p:sp>
        <p:nvSpPr>
          <p:cNvPr id="7" name="Freeform 7"/>
          <p:cNvSpPr/>
          <p:nvPr/>
        </p:nvSpPr>
        <p:spPr>
          <a:xfrm rot="-10029624">
            <a:off x="10903511" y="6634212"/>
            <a:ext cx="7026459" cy="6642823"/>
          </a:xfrm>
          <a:custGeom>
            <a:avLst/>
            <a:gdLst/>
            <a:ahLst/>
            <a:cxnLst/>
            <a:rect l="l" t="t" r="r" b="b"/>
            <a:pathLst>
              <a:path w="7026459" h="6642823">
                <a:moveTo>
                  <a:pt x="0" y="0"/>
                </a:moveTo>
                <a:lnTo>
                  <a:pt x="7026458" y="0"/>
                </a:lnTo>
                <a:lnTo>
                  <a:pt x="7026458" y="6642823"/>
                </a:lnTo>
                <a:lnTo>
                  <a:pt x="0" y="6642823"/>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8" name="TextBox 8"/>
          <p:cNvSpPr txBox="1"/>
          <p:nvPr/>
        </p:nvSpPr>
        <p:spPr>
          <a:xfrm>
            <a:off x="1028700" y="4706030"/>
            <a:ext cx="16146249" cy="1230513"/>
          </a:xfrm>
          <a:prstGeom prst="rect">
            <a:avLst/>
          </a:prstGeom>
        </p:spPr>
        <p:txBody>
          <a:bodyPr lIns="0" tIns="0" rIns="0" bIns="0" rtlCol="0" anchor="t">
            <a:spAutoFit/>
          </a:bodyPr>
          <a:lstStyle/>
          <a:p>
            <a:pPr marL="0" lvl="0" indent="0" algn="l">
              <a:lnSpc>
                <a:spcPts val="3247"/>
              </a:lnSpc>
              <a:spcBef>
                <a:spcPct val="0"/>
              </a:spcBef>
            </a:pPr>
            <a:r>
              <a:rPr lang="en-US" sz="2618" u="none" strike="noStrike" spc="130">
                <a:solidFill>
                  <a:srgbClr val="1D2E58"/>
                </a:solidFill>
                <a:latin typeface="Acherus Grotesque"/>
                <a:ea typeface="Acherus Grotesque"/>
                <a:cs typeface="Acherus Grotesque"/>
                <a:sym typeface="Acherus Grotesque"/>
              </a:rPr>
              <a:t>L’objectif du CNBD est d’offrir une vitrine nationale aux initiatives innovantes et projets emblématiques de nos territoires en faveur de la transition écologique à travers le retour d’expérience et le témoignage d’experts.</a:t>
            </a:r>
          </a:p>
        </p:txBody>
      </p:sp>
      <p:sp>
        <p:nvSpPr>
          <p:cNvPr id="9" name="TextBox 9"/>
          <p:cNvSpPr txBox="1"/>
          <p:nvPr/>
        </p:nvSpPr>
        <p:spPr>
          <a:xfrm>
            <a:off x="1028700" y="4330380"/>
            <a:ext cx="5833677" cy="413749"/>
          </a:xfrm>
          <a:prstGeom prst="rect">
            <a:avLst/>
          </a:prstGeom>
        </p:spPr>
        <p:txBody>
          <a:bodyPr lIns="0" tIns="0" rIns="0" bIns="0" rtlCol="0" anchor="t">
            <a:spAutoFit/>
          </a:bodyPr>
          <a:lstStyle/>
          <a:p>
            <a:pPr marL="0" lvl="0" indent="0" algn="just">
              <a:lnSpc>
                <a:spcPts val="3090"/>
              </a:lnSpc>
              <a:spcBef>
                <a:spcPct val="0"/>
              </a:spcBef>
            </a:pPr>
            <a:r>
              <a:rPr lang="en-US" sz="2619" b="1" u="none" strike="noStrike" spc="104">
                <a:solidFill>
                  <a:srgbClr val="3AB894"/>
                </a:solidFill>
                <a:latin typeface="Acherus Grotesque Bold"/>
                <a:ea typeface="Acherus Grotesque Bold"/>
                <a:cs typeface="Acherus Grotesque Bold"/>
                <a:sym typeface="Acherus Grotesque Bold"/>
              </a:rPr>
              <a:t>UNE VITRINE NATIONALE</a:t>
            </a:r>
          </a:p>
        </p:txBody>
      </p:sp>
      <p:sp>
        <p:nvSpPr>
          <p:cNvPr id="10" name="TextBox 10"/>
          <p:cNvSpPr txBox="1"/>
          <p:nvPr/>
        </p:nvSpPr>
        <p:spPr>
          <a:xfrm>
            <a:off x="1031959" y="7055377"/>
            <a:ext cx="16227341" cy="1230513"/>
          </a:xfrm>
          <a:prstGeom prst="rect">
            <a:avLst/>
          </a:prstGeom>
        </p:spPr>
        <p:txBody>
          <a:bodyPr lIns="0" tIns="0" rIns="0" bIns="0" rtlCol="0" anchor="t">
            <a:spAutoFit/>
          </a:bodyPr>
          <a:lstStyle/>
          <a:p>
            <a:pPr marL="0" lvl="0" indent="0" algn="l">
              <a:lnSpc>
                <a:spcPts val="3247"/>
              </a:lnSpc>
              <a:spcBef>
                <a:spcPct val="0"/>
              </a:spcBef>
            </a:pPr>
            <a:r>
              <a:rPr lang="en-US" sz="2618" u="none" strike="noStrike" spc="130">
                <a:solidFill>
                  <a:srgbClr val="1D2E58"/>
                </a:solidFill>
                <a:latin typeface="Acherus Grotesque"/>
                <a:ea typeface="Acherus Grotesque"/>
                <a:cs typeface="Acherus Grotesque"/>
                <a:sym typeface="Acherus Grotesque"/>
              </a:rPr>
              <a:t>Le CNBD a pour ambition de démontrer que des solutions concrètes existent, que des projets ambitieux voient le jour les engagements de chacun, en fédérant et en outillant pour donner envie d’agir !</a:t>
            </a:r>
          </a:p>
        </p:txBody>
      </p:sp>
      <p:sp>
        <p:nvSpPr>
          <p:cNvPr id="11" name="TextBox 11"/>
          <p:cNvSpPr txBox="1"/>
          <p:nvPr/>
        </p:nvSpPr>
        <p:spPr>
          <a:xfrm>
            <a:off x="1031959" y="6679728"/>
            <a:ext cx="4957862" cy="413749"/>
          </a:xfrm>
          <a:prstGeom prst="rect">
            <a:avLst/>
          </a:prstGeom>
        </p:spPr>
        <p:txBody>
          <a:bodyPr lIns="0" tIns="0" rIns="0" bIns="0" rtlCol="0" anchor="t">
            <a:spAutoFit/>
          </a:bodyPr>
          <a:lstStyle/>
          <a:p>
            <a:pPr marL="0" lvl="0" indent="0" algn="l">
              <a:lnSpc>
                <a:spcPts val="3090"/>
              </a:lnSpc>
              <a:spcBef>
                <a:spcPct val="0"/>
              </a:spcBef>
            </a:pPr>
            <a:r>
              <a:rPr lang="en-US" sz="2618" b="1" spc="104">
                <a:solidFill>
                  <a:srgbClr val="FD5A51"/>
                </a:solidFill>
                <a:latin typeface="Acherus Grotesque Bold"/>
                <a:ea typeface="Acherus Grotesque Bold"/>
                <a:cs typeface="Acherus Grotesque Bold"/>
                <a:sym typeface="Acherus Grotesque Bold"/>
              </a:rPr>
              <a:t>UN AVENIR MEILLEUR</a:t>
            </a:r>
          </a:p>
        </p:txBody>
      </p:sp>
      <p:sp>
        <p:nvSpPr>
          <p:cNvPr id="12" name="TextBox 12"/>
          <p:cNvSpPr txBox="1"/>
          <p:nvPr/>
        </p:nvSpPr>
        <p:spPr>
          <a:xfrm>
            <a:off x="1028700" y="942975"/>
            <a:ext cx="7347380" cy="582795"/>
          </a:xfrm>
          <a:prstGeom prst="rect">
            <a:avLst/>
          </a:prstGeom>
        </p:spPr>
        <p:txBody>
          <a:bodyPr lIns="0" tIns="0" rIns="0" bIns="0" rtlCol="0" anchor="t">
            <a:spAutoFit/>
          </a:bodyPr>
          <a:lstStyle/>
          <a:p>
            <a:pPr algn="l">
              <a:lnSpc>
                <a:spcPts val="4685"/>
              </a:lnSpc>
              <a:spcBef>
                <a:spcPct val="0"/>
              </a:spcBef>
            </a:pPr>
            <a:r>
              <a:rPr lang="en-US" sz="3346" b="1">
                <a:solidFill>
                  <a:srgbClr val="3AB894"/>
                </a:solidFill>
                <a:latin typeface="Acherus Grotesque Bold"/>
                <a:ea typeface="Acherus Grotesque Bold"/>
                <a:cs typeface="Acherus Grotesque Bold"/>
                <a:sym typeface="Acherus Grotesque Bold"/>
              </a:rPr>
              <a:t>QU’EST-CE QUE LE CNBD ?</a:t>
            </a:r>
          </a:p>
        </p:txBody>
      </p:sp>
      <p:grpSp>
        <p:nvGrpSpPr>
          <p:cNvPr id="13" name="Group 13"/>
          <p:cNvGrpSpPr/>
          <p:nvPr/>
        </p:nvGrpSpPr>
        <p:grpSpPr>
          <a:xfrm>
            <a:off x="16131563" y="546550"/>
            <a:ext cx="2156437" cy="979220"/>
            <a:chOff x="0" y="0"/>
            <a:chExt cx="2875250" cy="1305627"/>
          </a:xfrm>
        </p:grpSpPr>
        <p:sp>
          <p:nvSpPr>
            <p:cNvPr id="14" name="Freeform 14"/>
            <p:cNvSpPr/>
            <p:nvPr/>
          </p:nvSpPr>
          <p:spPr>
            <a:xfrm>
              <a:off x="0" y="0"/>
              <a:ext cx="1338228" cy="1305627"/>
            </a:xfrm>
            <a:custGeom>
              <a:avLst/>
              <a:gdLst/>
              <a:ahLst/>
              <a:cxnLst/>
              <a:rect l="l" t="t" r="r" b="b"/>
              <a:pathLst>
                <a:path w="1338228" h="1305627">
                  <a:moveTo>
                    <a:pt x="0" y="0"/>
                  </a:moveTo>
                  <a:lnTo>
                    <a:pt x="1338228" y="0"/>
                  </a:lnTo>
                  <a:lnTo>
                    <a:pt x="1338228" y="1305627"/>
                  </a:lnTo>
                  <a:lnTo>
                    <a:pt x="0" y="1305627"/>
                  </a:lnTo>
                  <a:lnTo>
                    <a:pt x="0" y="0"/>
                  </a:lnTo>
                  <a:close/>
                </a:path>
              </a:pathLst>
            </a:custGeom>
            <a:blipFill>
              <a:blip r:embed="rId4"/>
              <a:stretch>
                <a:fillRect/>
              </a:stretch>
            </a:blipFill>
          </p:spPr>
          <p:txBody>
            <a:bodyPr/>
            <a:lstStyle/>
            <a:p>
              <a:endParaRPr lang="fr-FR"/>
            </a:p>
          </p:txBody>
        </p:sp>
        <p:sp>
          <p:nvSpPr>
            <p:cNvPr id="15" name="TextBox 15"/>
            <p:cNvSpPr txBox="1"/>
            <p:nvPr/>
          </p:nvSpPr>
          <p:spPr>
            <a:xfrm>
              <a:off x="1340469" y="64865"/>
              <a:ext cx="1534781" cy="1147322"/>
            </a:xfrm>
            <a:prstGeom prst="rect">
              <a:avLst/>
            </a:prstGeom>
          </p:spPr>
          <p:txBody>
            <a:bodyPr lIns="0" tIns="0" rIns="0" bIns="0" rtlCol="0" anchor="t">
              <a:spAutoFit/>
            </a:bodyPr>
            <a:lstStyle/>
            <a:p>
              <a:pPr algn="just">
                <a:lnSpc>
                  <a:spcPts val="1397"/>
                </a:lnSpc>
              </a:pPr>
              <a:r>
                <a:rPr lang="en-US" sz="998">
                  <a:solidFill>
                    <a:srgbClr val="1D2E58"/>
                  </a:solidFill>
                  <a:latin typeface="Acherus Grotesque"/>
                  <a:ea typeface="Acherus Grotesque"/>
                  <a:cs typeface="Acherus Grotesque"/>
                  <a:sym typeface="Acherus Grotesque"/>
                </a:rPr>
                <a:t>Congrès</a:t>
              </a:r>
            </a:p>
            <a:p>
              <a:pPr algn="just">
                <a:lnSpc>
                  <a:spcPts val="1397"/>
                </a:lnSpc>
              </a:pPr>
              <a:r>
                <a:rPr lang="en-US" sz="998">
                  <a:solidFill>
                    <a:srgbClr val="1D2E58"/>
                  </a:solidFill>
                  <a:latin typeface="Acherus Grotesque"/>
                  <a:ea typeface="Acherus Grotesque"/>
                  <a:cs typeface="Acherus Grotesque"/>
                  <a:sym typeface="Acherus Grotesque"/>
                </a:rPr>
                <a:t>National</a:t>
              </a:r>
            </a:p>
            <a:p>
              <a:pPr algn="just">
                <a:lnSpc>
                  <a:spcPts val="1397"/>
                </a:lnSpc>
              </a:pPr>
              <a:r>
                <a:rPr lang="en-US" sz="998">
                  <a:solidFill>
                    <a:srgbClr val="1D2E58"/>
                  </a:solidFill>
                  <a:latin typeface="Acherus Grotesque"/>
                  <a:ea typeface="Acherus Grotesque"/>
                  <a:cs typeface="Acherus Grotesque"/>
                  <a:sym typeface="Acherus Grotesque"/>
                </a:rPr>
                <a:t>Bâtiment</a:t>
              </a:r>
            </a:p>
            <a:p>
              <a:pPr algn="just">
                <a:lnSpc>
                  <a:spcPts val="1397"/>
                </a:lnSpc>
              </a:pPr>
              <a:r>
                <a:rPr lang="en-US" sz="998">
                  <a:solidFill>
                    <a:srgbClr val="1D2E58"/>
                  </a:solidFill>
                  <a:latin typeface="Acherus Grotesque"/>
                  <a:ea typeface="Acherus Grotesque"/>
                  <a:cs typeface="Acherus Grotesque"/>
                  <a:sym typeface="Acherus Grotesque"/>
                </a:rPr>
                <a:t>Durable</a:t>
              </a:r>
            </a:p>
            <a:p>
              <a:pPr marL="0" lvl="0" indent="0" algn="just">
                <a:lnSpc>
                  <a:spcPts val="1397"/>
                </a:lnSpc>
                <a:spcBef>
                  <a:spcPct val="0"/>
                </a:spcBef>
              </a:pPr>
              <a:r>
                <a:rPr lang="en-US" sz="998" b="1">
                  <a:solidFill>
                    <a:srgbClr val="3AB894"/>
                  </a:solidFill>
                  <a:latin typeface="Acherus Grotesque Bold"/>
                  <a:ea typeface="Acherus Grotesque Bold"/>
                  <a:cs typeface="Acherus Grotesque Bold"/>
                  <a:sym typeface="Acherus Grotesque Bold"/>
                </a:rPr>
                <a:t>11e édition</a:t>
              </a:r>
            </a:p>
          </p:txBody>
        </p:sp>
      </p:grpSp>
      <p:sp>
        <p:nvSpPr>
          <p:cNvPr id="16" name="TextBox 16"/>
          <p:cNvSpPr txBox="1"/>
          <p:nvPr/>
        </p:nvSpPr>
        <p:spPr>
          <a:xfrm>
            <a:off x="11800840" y="8458886"/>
            <a:ext cx="5511390" cy="1682475"/>
          </a:xfrm>
          <a:prstGeom prst="rect">
            <a:avLst/>
          </a:prstGeom>
        </p:spPr>
        <p:txBody>
          <a:bodyPr lIns="0" tIns="0" rIns="0" bIns="0" rtlCol="0" anchor="t">
            <a:spAutoFit/>
          </a:bodyPr>
          <a:lstStyle/>
          <a:p>
            <a:pPr marL="0" lvl="0" indent="0" algn="ctr">
              <a:lnSpc>
                <a:spcPts val="2741"/>
              </a:lnSpc>
              <a:spcBef>
                <a:spcPct val="0"/>
              </a:spcBef>
            </a:pPr>
            <a:r>
              <a:rPr lang="en-US" sz="1768" spc="176">
                <a:solidFill>
                  <a:srgbClr val="1D2E58"/>
                </a:solidFill>
                <a:latin typeface="Acherus Grotesque"/>
                <a:ea typeface="Acherus Grotesque"/>
                <a:cs typeface="Acherus Grotesque"/>
                <a:sym typeface="Acherus Grotesque"/>
              </a:rPr>
              <a:t>Le CNBD c’est l</a:t>
            </a:r>
            <a:r>
              <a:rPr lang="en-US" sz="1768" u="none" strike="noStrike" spc="176">
                <a:solidFill>
                  <a:srgbClr val="1D2E58"/>
                </a:solidFill>
                <a:latin typeface="Acherus Grotesque"/>
                <a:ea typeface="Acherus Grotesque"/>
                <a:cs typeface="Acherus Grotesque"/>
                <a:sym typeface="Acherus Grotesque"/>
              </a:rPr>
              <a:t>a biennale incontournable à destination des professionnel·les engagé·es dans la transition écologique et moteurs des transformations de nos bâtiments et de nos territoires</a:t>
            </a:r>
          </a:p>
        </p:txBody>
      </p:sp>
      <p:sp>
        <p:nvSpPr>
          <p:cNvPr id="17" name="Freeform 17"/>
          <p:cNvSpPr/>
          <p:nvPr/>
        </p:nvSpPr>
        <p:spPr>
          <a:xfrm flipH="1" flipV="1">
            <a:off x="17126203" y="8035765"/>
            <a:ext cx="502845" cy="330049"/>
          </a:xfrm>
          <a:custGeom>
            <a:avLst/>
            <a:gdLst/>
            <a:ahLst/>
            <a:cxnLst/>
            <a:rect l="l" t="t" r="r" b="b"/>
            <a:pathLst>
              <a:path w="502845" h="330049">
                <a:moveTo>
                  <a:pt x="502845" y="330049"/>
                </a:moveTo>
                <a:lnTo>
                  <a:pt x="0" y="330049"/>
                </a:lnTo>
                <a:lnTo>
                  <a:pt x="0" y="0"/>
                </a:lnTo>
                <a:lnTo>
                  <a:pt x="502845" y="0"/>
                </a:lnTo>
                <a:lnTo>
                  <a:pt x="502845" y="330049"/>
                </a:lnTo>
                <a:close/>
              </a:path>
            </a:pathLst>
          </a:custGeom>
          <a:blipFill>
            <a:blip r:embed="rId5">
              <a:extLst>
                <a:ext uri="{96DAC541-7B7A-43D3-8B79-37D633B846F1}">
                  <asvg:svgBlip xmlns:asvg="http://schemas.microsoft.com/office/drawing/2016/SVG/main" r:embed="rId6"/>
                </a:ext>
              </a:extLst>
            </a:blip>
            <a:stretch>
              <a:fillRect/>
            </a:stretch>
          </a:blipFill>
        </p:spPr>
        <p:txBody>
          <a:bodyPr/>
          <a:lstStyle/>
          <a:p>
            <a:endParaRPr lang="fr-F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1028700" y="942975"/>
            <a:ext cx="8124796" cy="582657"/>
          </a:xfrm>
          <a:prstGeom prst="rect">
            <a:avLst/>
          </a:prstGeom>
        </p:spPr>
        <p:txBody>
          <a:bodyPr lIns="0" tIns="0" rIns="0" bIns="0" rtlCol="0" anchor="t">
            <a:spAutoFit/>
          </a:bodyPr>
          <a:lstStyle/>
          <a:p>
            <a:pPr algn="ctr">
              <a:lnSpc>
                <a:spcPts val="4683"/>
              </a:lnSpc>
              <a:spcBef>
                <a:spcPct val="0"/>
              </a:spcBef>
            </a:pPr>
            <a:r>
              <a:rPr lang="en-US" sz="3345" b="1">
                <a:solidFill>
                  <a:srgbClr val="FD5A51"/>
                </a:solidFill>
                <a:latin typeface="Acherus Grotesque Bold"/>
                <a:ea typeface="Acherus Grotesque Bold"/>
                <a:cs typeface="Acherus Grotesque Bold"/>
                <a:sym typeface="Acherus Grotesque Bold"/>
              </a:rPr>
              <a:t>LE CONGRÈS EN QUELQUES CHIFFRES</a:t>
            </a:r>
          </a:p>
        </p:txBody>
      </p:sp>
      <p:sp>
        <p:nvSpPr>
          <p:cNvPr id="3" name="TextBox 3"/>
          <p:cNvSpPr txBox="1"/>
          <p:nvPr/>
        </p:nvSpPr>
        <p:spPr>
          <a:xfrm>
            <a:off x="1030406" y="2794552"/>
            <a:ext cx="3848240" cy="526327"/>
          </a:xfrm>
          <a:prstGeom prst="rect">
            <a:avLst/>
          </a:prstGeom>
        </p:spPr>
        <p:txBody>
          <a:bodyPr lIns="0" tIns="0" rIns="0" bIns="0" rtlCol="0" anchor="t">
            <a:spAutoFit/>
          </a:bodyPr>
          <a:lstStyle/>
          <a:p>
            <a:pPr marL="0" lvl="0" indent="0" algn="l">
              <a:lnSpc>
                <a:spcPts val="3947"/>
              </a:lnSpc>
              <a:spcBef>
                <a:spcPct val="0"/>
              </a:spcBef>
            </a:pPr>
            <a:r>
              <a:rPr lang="en-US" sz="3345" u="none" strike="noStrike" spc="133">
                <a:solidFill>
                  <a:srgbClr val="1D2E58"/>
                </a:solidFill>
                <a:latin typeface="Acherus Grotesque"/>
                <a:ea typeface="Acherus Grotesque"/>
                <a:cs typeface="Acherus Grotesque"/>
                <a:sym typeface="Acherus Grotesque"/>
              </a:rPr>
              <a:t>5000 m² de salon </a:t>
            </a:r>
          </a:p>
        </p:txBody>
      </p:sp>
      <p:sp>
        <p:nvSpPr>
          <p:cNvPr id="4" name="TextBox 4"/>
          <p:cNvSpPr txBox="1"/>
          <p:nvPr/>
        </p:nvSpPr>
        <p:spPr>
          <a:xfrm>
            <a:off x="6001172" y="2794552"/>
            <a:ext cx="5021867" cy="526327"/>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1D2E58"/>
                </a:solidFill>
                <a:latin typeface="Acherus Grotesque"/>
                <a:ea typeface="Acherus Grotesque"/>
                <a:cs typeface="Acherus Grotesque"/>
                <a:sym typeface="Acherus Grotesque"/>
              </a:rPr>
              <a:t>2 jours de congrès</a:t>
            </a:r>
          </a:p>
        </p:txBody>
      </p:sp>
      <p:sp>
        <p:nvSpPr>
          <p:cNvPr id="5" name="TextBox 5"/>
          <p:cNvSpPr txBox="1"/>
          <p:nvPr/>
        </p:nvSpPr>
        <p:spPr>
          <a:xfrm>
            <a:off x="1028700" y="2316832"/>
            <a:ext cx="13353154" cy="413640"/>
          </a:xfrm>
          <a:prstGeom prst="rect">
            <a:avLst/>
          </a:prstGeom>
        </p:spPr>
        <p:txBody>
          <a:bodyPr lIns="0" tIns="0" rIns="0" bIns="0" rtlCol="0" anchor="t">
            <a:spAutoFit/>
          </a:bodyPr>
          <a:lstStyle/>
          <a:p>
            <a:pPr marL="0" lvl="0" indent="0" algn="l">
              <a:lnSpc>
                <a:spcPts val="3089"/>
              </a:lnSpc>
              <a:spcBef>
                <a:spcPct val="0"/>
              </a:spcBef>
            </a:pPr>
            <a:r>
              <a:rPr lang="en-US" sz="2618" b="1" u="none" strike="noStrike" spc="104">
                <a:solidFill>
                  <a:srgbClr val="3AB894"/>
                </a:solidFill>
                <a:latin typeface="Acherus Grotesque Bold"/>
                <a:ea typeface="Acherus Grotesque Bold"/>
                <a:cs typeface="Acherus Grotesque Bold"/>
                <a:sym typeface="Acherus Grotesque Bold"/>
              </a:rPr>
              <a:t>POUR RENCONTRER LES PROFESSIONNELS QUI FONT BOUGER LES LIGNES</a:t>
            </a:r>
          </a:p>
        </p:txBody>
      </p:sp>
      <p:sp>
        <p:nvSpPr>
          <p:cNvPr id="6" name="TextBox 6"/>
          <p:cNvSpPr txBox="1"/>
          <p:nvPr/>
        </p:nvSpPr>
        <p:spPr>
          <a:xfrm>
            <a:off x="1030406" y="7076341"/>
            <a:ext cx="3543672"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1D2E58"/>
                </a:solidFill>
                <a:latin typeface="Acherus Grotesque"/>
                <a:ea typeface="Acherus Grotesque"/>
                <a:cs typeface="Acherus Grotesque"/>
                <a:sym typeface="Acherus Grotesque"/>
              </a:rPr>
              <a:t>2 cérémonies</a:t>
            </a:r>
          </a:p>
        </p:txBody>
      </p:sp>
      <p:sp>
        <p:nvSpPr>
          <p:cNvPr id="7" name="TextBox 7"/>
          <p:cNvSpPr txBox="1"/>
          <p:nvPr/>
        </p:nvSpPr>
        <p:spPr>
          <a:xfrm>
            <a:off x="6002122" y="8063035"/>
            <a:ext cx="2970776"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1D2E58"/>
                </a:solidFill>
                <a:latin typeface="Acherus Grotesque"/>
                <a:ea typeface="Acherus Grotesque"/>
                <a:cs typeface="Acherus Grotesque"/>
                <a:sym typeface="Acherus Grotesque"/>
              </a:rPr>
              <a:t>2 plénières</a:t>
            </a:r>
          </a:p>
        </p:txBody>
      </p:sp>
      <p:sp>
        <p:nvSpPr>
          <p:cNvPr id="8" name="TextBox 8"/>
          <p:cNvSpPr txBox="1"/>
          <p:nvPr/>
        </p:nvSpPr>
        <p:spPr>
          <a:xfrm>
            <a:off x="6002122" y="7555835"/>
            <a:ext cx="4368639"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1D2E58"/>
                </a:solidFill>
                <a:latin typeface="Acherus Grotesque"/>
                <a:ea typeface="Acherus Grotesque"/>
                <a:cs typeface="Acherus Grotesque"/>
                <a:sym typeface="Acherus Grotesque"/>
              </a:rPr>
              <a:t>3 tables rondes</a:t>
            </a:r>
          </a:p>
        </p:txBody>
      </p:sp>
      <p:sp>
        <p:nvSpPr>
          <p:cNvPr id="9" name="TextBox 9"/>
          <p:cNvSpPr txBox="1"/>
          <p:nvPr/>
        </p:nvSpPr>
        <p:spPr>
          <a:xfrm>
            <a:off x="6002122" y="6993224"/>
            <a:ext cx="4097711"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1D2E58"/>
                </a:solidFill>
                <a:latin typeface="Acherus Grotesque"/>
                <a:ea typeface="Acherus Grotesque"/>
                <a:cs typeface="Acherus Grotesque"/>
                <a:sym typeface="Acherus Grotesque"/>
              </a:rPr>
              <a:t>11 conférences</a:t>
            </a:r>
          </a:p>
        </p:txBody>
      </p:sp>
      <p:sp>
        <p:nvSpPr>
          <p:cNvPr id="10" name="TextBox 10"/>
          <p:cNvSpPr txBox="1"/>
          <p:nvPr/>
        </p:nvSpPr>
        <p:spPr>
          <a:xfrm>
            <a:off x="1030406" y="7583541"/>
            <a:ext cx="3791604"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1D2E58"/>
                </a:solidFill>
                <a:latin typeface="Acherus Grotesque"/>
                <a:ea typeface="Acherus Grotesque"/>
                <a:cs typeface="Acherus Grotesque"/>
                <a:sym typeface="Acherus Grotesque"/>
              </a:rPr>
              <a:t>3 visites de site</a:t>
            </a:r>
          </a:p>
        </p:txBody>
      </p:sp>
      <p:sp>
        <p:nvSpPr>
          <p:cNvPr id="11" name="TextBox 11"/>
          <p:cNvSpPr txBox="1"/>
          <p:nvPr/>
        </p:nvSpPr>
        <p:spPr>
          <a:xfrm>
            <a:off x="1030406" y="8146153"/>
            <a:ext cx="3791604" cy="526250"/>
          </a:xfrm>
          <a:prstGeom prst="rect">
            <a:avLst/>
          </a:prstGeom>
        </p:spPr>
        <p:txBody>
          <a:bodyPr lIns="0" tIns="0" rIns="0" bIns="0" rtlCol="0" anchor="t">
            <a:spAutoFit/>
          </a:bodyPr>
          <a:lstStyle/>
          <a:p>
            <a:pPr marL="0" lvl="0" indent="0" algn="l">
              <a:lnSpc>
                <a:spcPts val="3947"/>
              </a:lnSpc>
              <a:spcBef>
                <a:spcPct val="0"/>
              </a:spcBef>
            </a:pPr>
            <a:r>
              <a:rPr lang="en-US" sz="3345" spc="133">
                <a:solidFill>
                  <a:srgbClr val="1D2E58"/>
                </a:solidFill>
                <a:latin typeface="Acherus Grotesque"/>
                <a:ea typeface="Acherus Grotesque"/>
                <a:cs typeface="Acherus Grotesque"/>
                <a:sym typeface="Acherus Grotesque"/>
              </a:rPr>
              <a:t>15 ateliers</a:t>
            </a:r>
          </a:p>
        </p:txBody>
      </p:sp>
      <p:sp>
        <p:nvSpPr>
          <p:cNvPr id="12" name="TextBox 12"/>
          <p:cNvSpPr txBox="1"/>
          <p:nvPr/>
        </p:nvSpPr>
        <p:spPr>
          <a:xfrm>
            <a:off x="1031181" y="6515564"/>
            <a:ext cx="7694931" cy="413639"/>
          </a:xfrm>
          <a:prstGeom prst="rect">
            <a:avLst/>
          </a:prstGeom>
        </p:spPr>
        <p:txBody>
          <a:bodyPr lIns="0" tIns="0" rIns="0" bIns="0" rtlCol="0" anchor="t">
            <a:spAutoFit/>
          </a:bodyPr>
          <a:lstStyle/>
          <a:p>
            <a:pPr marL="0" lvl="0" indent="0" algn="l">
              <a:lnSpc>
                <a:spcPts val="3089"/>
              </a:lnSpc>
              <a:spcBef>
                <a:spcPct val="0"/>
              </a:spcBef>
            </a:pPr>
            <a:r>
              <a:rPr lang="en-US" sz="2617" b="1" u="none" strike="noStrike" spc="104">
                <a:solidFill>
                  <a:srgbClr val="3AB894"/>
                </a:solidFill>
                <a:latin typeface="Acherus Grotesque Bold"/>
                <a:ea typeface="Acherus Grotesque Bold"/>
                <a:cs typeface="Acherus Grotesque Bold"/>
                <a:sym typeface="Acherus Grotesque Bold"/>
              </a:rPr>
              <a:t>POUR S’INSPIRER</a:t>
            </a:r>
          </a:p>
        </p:txBody>
      </p:sp>
      <p:sp>
        <p:nvSpPr>
          <p:cNvPr id="13" name="TextBox 13"/>
          <p:cNvSpPr txBox="1"/>
          <p:nvPr/>
        </p:nvSpPr>
        <p:spPr>
          <a:xfrm>
            <a:off x="6000415" y="4983094"/>
            <a:ext cx="6245079" cy="526250"/>
          </a:xfrm>
          <a:prstGeom prst="rect">
            <a:avLst/>
          </a:prstGeom>
        </p:spPr>
        <p:txBody>
          <a:bodyPr lIns="0" tIns="0" rIns="0" bIns="0" rtlCol="0" anchor="t">
            <a:spAutoFit/>
          </a:bodyPr>
          <a:lstStyle/>
          <a:p>
            <a:pPr marL="0" lvl="0" indent="0" algn="l">
              <a:lnSpc>
                <a:spcPts val="3947"/>
              </a:lnSpc>
              <a:spcBef>
                <a:spcPct val="0"/>
              </a:spcBef>
            </a:pPr>
            <a:r>
              <a:rPr lang="en-US" sz="3345" u="none" strike="noStrike" spc="133">
                <a:solidFill>
                  <a:srgbClr val="1D2E58"/>
                </a:solidFill>
                <a:latin typeface="Acherus Grotesque"/>
                <a:ea typeface="Acherus Grotesque"/>
                <a:cs typeface="Acherus Grotesque"/>
                <a:sym typeface="Acherus Grotesque"/>
              </a:rPr>
              <a:t>4000 participants attendus</a:t>
            </a:r>
          </a:p>
        </p:txBody>
      </p:sp>
      <p:sp>
        <p:nvSpPr>
          <p:cNvPr id="14" name="TextBox 14"/>
          <p:cNvSpPr txBox="1"/>
          <p:nvPr/>
        </p:nvSpPr>
        <p:spPr>
          <a:xfrm>
            <a:off x="1028700" y="4983094"/>
            <a:ext cx="3849361" cy="526250"/>
          </a:xfrm>
          <a:prstGeom prst="rect">
            <a:avLst/>
          </a:prstGeom>
        </p:spPr>
        <p:txBody>
          <a:bodyPr lIns="0" tIns="0" rIns="0" bIns="0" rtlCol="0" anchor="t">
            <a:spAutoFit/>
          </a:bodyPr>
          <a:lstStyle/>
          <a:p>
            <a:pPr marL="0" lvl="0" indent="0" algn="l">
              <a:lnSpc>
                <a:spcPts val="3947"/>
              </a:lnSpc>
              <a:spcBef>
                <a:spcPct val="0"/>
              </a:spcBef>
            </a:pPr>
            <a:r>
              <a:rPr lang="en-US" sz="3345" u="none" strike="noStrike" spc="133">
                <a:solidFill>
                  <a:srgbClr val="1D2E58"/>
                </a:solidFill>
                <a:latin typeface="Acherus Grotesque"/>
                <a:ea typeface="Acherus Grotesque"/>
                <a:cs typeface="Acherus Grotesque"/>
                <a:sym typeface="Acherus Grotesque"/>
              </a:rPr>
              <a:t>80 exposants</a:t>
            </a:r>
          </a:p>
        </p:txBody>
      </p:sp>
      <p:sp>
        <p:nvSpPr>
          <p:cNvPr id="15" name="TextBox 15"/>
          <p:cNvSpPr txBox="1"/>
          <p:nvPr/>
        </p:nvSpPr>
        <p:spPr>
          <a:xfrm>
            <a:off x="1030406" y="4505434"/>
            <a:ext cx="7694931" cy="413580"/>
          </a:xfrm>
          <a:prstGeom prst="rect">
            <a:avLst/>
          </a:prstGeom>
        </p:spPr>
        <p:txBody>
          <a:bodyPr lIns="0" tIns="0" rIns="0" bIns="0" rtlCol="0" anchor="t">
            <a:spAutoFit/>
          </a:bodyPr>
          <a:lstStyle/>
          <a:p>
            <a:pPr marL="0" lvl="0" indent="0" algn="l">
              <a:lnSpc>
                <a:spcPts val="3089"/>
              </a:lnSpc>
              <a:spcBef>
                <a:spcPct val="0"/>
              </a:spcBef>
            </a:pPr>
            <a:r>
              <a:rPr lang="en-US" sz="2617" b="1" u="none" strike="noStrike" spc="104">
                <a:solidFill>
                  <a:srgbClr val="FD5A51"/>
                </a:solidFill>
                <a:latin typeface="Acherus Grotesque Bold"/>
                <a:ea typeface="Acherus Grotesque Bold"/>
                <a:cs typeface="Acherus Grotesque Bold"/>
                <a:sym typeface="Acherus Grotesque Bold"/>
              </a:rPr>
              <a:t>POUR DÉVELOPPER SON RÉSEAU PRO</a:t>
            </a:r>
          </a:p>
        </p:txBody>
      </p:sp>
      <p:sp>
        <p:nvSpPr>
          <p:cNvPr id="16" name="Freeform 16"/>
          <p:cNvSpPr/>
          <p:nvPr/>
        </p:nvSpPr>
        <p:spPr>
          <a:xfrm rot="6935769">
            <a:off x="11552427" y="5641391"/>
            <a:ext cx="9814541" cy="9278679"/>
          </a:xfrm>
          <a:custGeom>
            <a:avLst/>
            <a:gdLst/>
            <a:ahLst/>
            <a:cxnLst/>
            <a:rect l="l" t="t" r="r" b="b"/>
            <a:pathLst>
              <a:path w="9814541" h="9278679">
                <a:moveTo>
                  <a:pt x="0" y="0"/>
                </a:moveTo>
                <a:lnTo>
                  <a:pt x="9814540" y="0"/>
                </a:lnTo>
                <a:lnTo>
                  <a:pt x="9814540" y="9278679"/>
                </a:lnTo>
                <a:lnTo>
                  <a:pt x="0" y="9278679"/>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fr-FR"/>
          </a:p>
        </p:txBody>
      </p:sp>
      <p:sp>
        <p:nvSpPr>
          <p:cNvPr id="17" name="TextBox 17"/>
          <p:cNvSpPr txBox="1"/>
          <p:nvPr/>
        </p:nvSpPr>
        <p:spPr>
          <a:xfrm>
            <a:off x="14524596" y="5879365"/>
            <a:ext cx="3292586" cy="3304847"/>
          </a:xfrm>
          <a:prstGeom prst="rect">
            <a:avLst/>
          </a:prstGeom>
        </p:spPr>
        <p:txBody>
          <a:bodyPr lIns="0" tIns="0" rIns="0" bIns="0" rtlCol="0" anchor="t">
            <a:spAutoFit/>
          </a:bodyPr>
          <a:lstStyle/>
          <a:p>
            <a:pPr algn="ctr">
              <a:lnSpc>
                <a:spcPts val="2631"/>
              </a:lnSpc>
              <a:spcBef>
                <a:spcPct val="0"/>
              </a:spcBef>
            </a:pPr>
            <a:r>
              <a:rPr lang="en-US" sz="1879">
                <a:solidFill>
                  <a:srgbClr val="1D2E58"/>
                </a:solidFill>
                <a:latin typeface="Acherus Grotesque"/>
                <a:ea typeface="Acherus Grotesque"/>
                <a:cs typeface="Acherus Grotesque"/>
                <a:sym typeface="Acherus Grotesque"/>
              </a:rPr>
              <a:t>Bailleurs,</a:t>
            </a:r>
          </a:p>
          <a:p>
            <a:pPr algn="ctr">
              <a:lnSpc>
                <a:spcPts val="2631"/>
              </a:lnSpc>
              <a:spcBef>
                <a:spcPct val="0"/>
              </a:spcBef>
            </a:pPr>
            <a:r>
              <a:rPr lang="en-US" sz="1879">
                <a:solidFill>
                  <a:srgbClr val="1D2E58"/>
                </a:solidFill>
                <a:latin typeface="Acherus Grotesque"/>
                <a:ea typeface="Acherus Grotesque"/>
                <a:cs typeface="Acherus Grotesque"/>
                <a:sym typeface="Acherus Grotesque"/>
              </a:rPr>
              <a:t>promoteurs, architectes, entreprises, investisseurs immobilier, élus, bureaux d’études, économistes, industriels, distributeurs, etc. vous êtes le moteur de la décarbonation et de l’adaptation face au changement climatique. </a:t>
            </a:r>
          </a:p>
        </p:txBody>
      </p:sp>
      <p:grpSp>
        <p:nvGrpSpPr>
          <p:cNvPr id="18" name="Group 18"/>
          <p:cNvGrpSpPr/>
          <p:nvPr/>
        </p:nvGrpSpPr>
        <p:grpSpPr>
          <a:xfrm>
            <a:off x="-293448" y="9989315"/>
            <a:ext cx="18873665" cy="425611"/>
            <a:chOff x="0" y="0"/>
            <a:chExt cx="3929425" cy="88611"/>
          </a:xfrm>
        </p:grpSpPr>
        <p:sp>
          <p:nvSpPr>
            <p:cNvPr id="19" name="Freeform 19"/>
            <p:cNvSpPr/>
            <p:nvPr/>
          </p:nvSpPr>
          <p:spPr>
            <a:xfrm>
              <a:off x="0" y="0"/>
              <a:ext cx="3929425" cy="88611"/>
            </a:xfrm>
            <a:custGeom>
              <a:avLst/>
              <a:gdLst/>
              <a:ahLst/>
              <a:cxnLst/>
              <a:rect l="l" t="t" r="r" b="b"/>
              <a:pathLst>
                <a:path w="3929425" h="88611">
                  <a:moveTo>
                    <a:pt x="0" y="0"/>
                  </a:moveTo>
                  <a:lnTo>
                    <a:pt x="3929425" y="0"/>
                  </a:lnTo>
                  <a:lnTo>
                    <a:pt x="3929425" y="88611"/>
                  </a:lnTo>
                  <a:lnTo>
                    <a:pt x="0" y="88611"/>
                  </a:lnTo>
                  <a:close/>
                </a:path>
              </a:pathLst>
            </a:custGeom>
            <a:solidFill>
              <a:srgbClr val="FD5A51"/>
            </a:solidFill>
          </p:spPr>
          <p:txBody>
            <a:bodyPr/>
            <a:lstStyle/>
            <a:p>
              <a:endParaRPr lang="fr-FR"/>
            </a:p>
          </p:txBody>
        </p:sp>
        <p:sp>
          <p:nvSpPr>
            <p:cNvPr id="20" name="TextBox 20"/>
            <p:cNvSpPr txBox="1"/>
            <p:nvPr/>
          </p:nvSpPr>
          <p:spPr>
            <a:xfrm>
              <a:off x="0" y="0"/>
              <a:ext cx="3929425" cy="88611"/>
            </a:xfrm>
            <a:prstGeom prst="rect">
              <a:avLst/>
            </a:prstGeom>
          </p:spPr>
          <p:txBody>
            <a:bodyPr lIns="35064" tIns="35064" rIns="35064" bIns="35064" rtlCol="0" anchor="ctr"/>
            <a:lstStyle/>
            <a:p>
              <a:pPr algn="ctr">
                <a:lnSpc>
                  <a:spcPts val="1014"/>
                </a:lnSpc>
              </a:pPr>
              <a:endParaRPr/>
            </a:p>
          </p:txBody>
        </p:sp>
      </p:grpSp>
      <p:grpSp>
        <p:nvGrpSpPr>
          <p:cNvPr id="21" name="Group 21"/>
          <p:cNvGrpSpPr/>
          <p:nvPr/>
        </p:nvGrpSpPr>
        <p:grpSpPr>
          <a:xfrm>
            <a:off x="16131563" y="546550"/>
            <a:ext cx="2156437" cy="979220"/>
            <a:chOff x="0" y="0"/>
            <a:chExt cx="2875250" cy="1305627"/>
          </a:xfrm>
        </p:grpSpPr>
        <p:sp>
          <p:nvSpPr>
            <p:cNvPr id="22" name="Freeform 22"/>
            <p:cNvSpPr/>
            <p:nvPr/>
          </p:nvSpPr>
          <p:spPr>
            <a:xfrm>
              <a:off x="0" y="0"/>
              <a:ext cx="1338228" cy="1305627"/>
            </a:xfrm>
            <a:custGeom>
              <a:avLst/>
              <a:gdLst/>
              <a:ahLst/>
              <a:cxnLst/>
              <a:rect l="l" t="t" r="r" b="b"/>
              <a:pathLst>
                <a:path w="1338228" h="1305627">
                  <a:moveTo>
                    <a:pt x="0" y="0"/>
                  </a:moveTo>
                  <a:lnTo>
                    <a:pt x="1338228" y="0"/>
                  </a:lnTo>
                  <a:lnTo>
                    <a:pt x="1338228" y="1305627"/>
                  </a:lnTo>
                  <a:lnTo>
                    <a:pt x="0" y="1305627"/>
                  </a:lnTo>
                  <a:lnTo>
                    <a:pt x="0" y="0"/>
                  </a:lnTo>
                  <a:close/>
                </a:path>
              </a:pathLst>
            </a:custGeom>
            <a:blipFill>
              <a:blip r:embed="rId4"/>
              <a:stretch>
                <a:fillRect/>
              </a:stretch>
            </a:blipFill>
          </p:spPr>
          <p:txBody>
            <a:bodyPr/>
            <a:lstStyle/>
            <a:p>
              <a:endParaRPr lang="fr-FR"/>
            </a:p>
          </p:txBody>
        </p:sp>
        <p:sp>
          <p:nvSpPr>
            <p:cNvPr id="23" name="TextBox 23"/>
            <p:cNvSpPr txBox="1"/>
            <p:nvPr/>
          </p:nvSpPr>
          <p:spPr>
            <a:xfrm>
              <a:off x="1340469" y="64865"/>
              <a:ext cx="1534781" cy="1147322"/>
            </a:xfrm>
            <a:prstGeom prst="rect">
              <a:avLst/>
            </a:prstGeom>
          </p:spPr>
          <p:txBody>
            <a:bodyPr lIns="0" tIns="0" rIns="0" bIns="0" rtlCol="0" anchor="t">
              <a:spAutoFit/>
            </a:bodyPr>
            <a:lstStyle/>
            <a:p>
              <a:pPr algn="just">
                <a:lnSpc>
                  <a:spcPts val="1397"/>
                </a:lnSpc>
              </a:pPr>
              <a:r>
                <a:rPr lang="en-US" sz="998">
                  <a:solidFill>
                    <a:srgbClr val="1D2E58"/>
                  </a:solidFill>
                  <a:latin typeface="Acherus Grotesque"/>
                  <a:ea typeface="Acherus Grotesque"/>
                  <a:cs typeface="Acherus Grotesque"/>
                  <a:sym typeface="Acherus Grotesque"/>
                </a:rPr>
                <a:t>Congrès</a:t>
              </a:r>
            </a:p>
            <a:p>
              <a:pPr algn="just">
                <a:lnSpc>
                  <a:spcPts val="1397"/>
                </a:lnSpc>
              </a:pPr>
              <a:r>
                <a:rPr lang="en-US" sz="998">
                  <a:solidFill>
                    <a:srgbClr val="1D2E58"/>
                  </a:solidFill>
                  <a:latin typeface="Acherus Grotesque"/>
                  <a:ea typeface="Acherus Grotesque"/>
                  <a:cs typeface="Acherus Grotesque"/>
                  <a:sym typeface="Acherus Grotesque"/>
                </a:rPr>
                <a:t>National</a:t>
              </a:r>
            </a:p>
            <a:p>
              <a:pPr algn="just">
                <a:lnSpc>
                  <a:spcPts val="1397"/>
                </a:lnSpc>
              </a:pPr>
              <a:r>
                <a:rPr lang="en-US" sz="998">
                  <a:solidFill>
                    <a:srgbClr val="1D2E58"/>
                  </a:solidFill>
                  <a:latin typeface="Acherus Grotesque"/>
                  <a:ea typeface="Acherus Grotesque"/>
                  <a:cs typeface="Acherus Grotesque"/>
                  <a:sym typeface="Acherus Grotesque"/>
                </a:rPr>
                <a:t>Bâtiment</a:t>
              </a:r>
            </a:p>
            <a:p>
              <a:pPr algn="just">
                <a:lnSpc>
                  <a:spcPts val="1397"/>
                </a:lnSpc>
              </a:pPr>
              <a:r>
                <a:rPr lang="en-US" sz="998">
                  <a:solidFill>
                    <a:srgbClr val="1D2E58"/>
                  </a:solidFill>
                  <a:latin typeface="Acherus Grotesque"/>
                  <a:ea typeface="Acherus Grotesque"/>
                  <a:cs typeface="Acherus Grotesque"/>
                  <a:sym typeface="Acherus Grotesque"/>
                </a:rPr>
                <a:t>Durable</a:t>
              </a:r>
            </a:p>
            <a:p>
              <a:pPr marL="0" lvl="0" indent="0" algn="just">
                <a:lnSpc>
                  <a:spcPts val="1397"/>
                </a:lnSpc>
                <a:spcBef>
                  <a:spcPct val="0"/>
                </a:spcBef>
              </a:pPr>
              <a:r>
                <a:rPr lang="en-US" sz="998" b="1">
                  <a:solidFill>
                    <a:srgbClr val="3AB894"/>
                  </a:solidFill>
                  <a:latin typeface="Acherus Grotesque Bold"/>
                  <a:ea typeface="Acherus Grotesque Bold"/>
                  <a:cs typeface="Acherus Grotesque Bold"/>
                  <a:sym typeface="Acherus Grotesque Bold"/>
                </a:rPr>
                <a:t>11e édition</a:t>
              </a:r>
            </a:p>
          </p:txBody>
        </p:sp>
      </p:gr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TotalTime>
  <Words>804</Words>
  <Application>Microsoft Office PowerPoint</Application>
  <PresentationFormat>Personnalisé</PresentationFormat>
  <Paragraphs>118</Paragraphs>
  <Slides>12</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12</vt:i4>
      </vt:variant>
    </vt:vector>
  </HeadingPairs>
  <TitlesOfParts>
    <vt:vector size="17" baseType="lpstr">
      <vt:lpstr>Arial</vt:lpstr>
      <vt:lpstr>Acherus Grotesque Bold</vt:lpstr>
      <vt:lpstr>Acherus Grotesque</vt:lpstr>
      <vt:lpstr>Open Sans</vt:lpstr>
      <vt:lpstr>Office Theme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Flyer CNBD (Présentation)</dc:title>
  <cp:lastModifiedBy>Valentine Notot - CD2E</cp:lastModifiedBy>
  <cp:revision>4</cp:revision>
  <dcterms:created xsi:type="dcterms:W3CDTF">2006-08-16T00:00:00Z</dcterms:created>
  <dcterms:modified xsi:type="dcterms:W3CDTF">2024-11-25T09:43:00Z</dcterms:modified>
  <dc:identifier>DAGXeeT_pu8</dc:identifier>
</cp:coreProperties>
</file>